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2" r:id="rId5"/>
    <p:sldMasterId id="2147483716" r:id="rId6"/>
    <p:sldMasterId id="2147483730" r:id="rId7"/>
    <p:sldMasterId id="2147483742" r:id="rId8"/>
    <p:sldMasterId id="2147483756" r:id="rId9"/>
  </p:sldMasterIdLst>
  <p:notesMasterIdLst>
    <p:notesMasterId r:id="rId92"/>
  </p:notesMasterIdLst>
  <p:sldIdLst>
    <p:sldId id="288" r:id="rId10"/>
    <p:sldId id="295" r:id="rId11"/>
    <p:sldId id="257" r:id="rId12"/>
    <p:sldId id="258" r:id="rId13"/>
    <p:sldId id="278" r:id="rId14"/>
    <p:sldId id="322" r:id="rId15"/>
    <p:sldId id="326" r:id="rId16"/>
    <p:sldId id="327" r:id="rId17"/>
    <p:sldId id="338" r:id="rId18"/>
    <p:sldId id="323" r:id="rId19"/>
    <p:sldId id="328" r:id="rId20"/>
    <p:sldId id="329" r:id="rId21"/>
    <p:sldId id="296" r:id="rId22"/>
    <p:sldId id="259" r:id="rId23"/>
    <p:sldId id="260" r:id="rId24"/>
    <p:sldId id="261" r:id="rId25"/>
    <p:sldId id="262" r:id="rId26"/>
    <p:sldId id="263" r:id="rId27"/>
    <p:sldId id="320" r:id="rId28"/>
    <p:sldId id="348" r:id="rId29"/>
    <p:sldId id="297" r:id="rId30"/>
    <p:sldId id="265" r:id="rId31"/>
    <p:sldId id="268" r:id="rId32"/>
    <p:sldId id="269" r:id="rId33"/>
    <p:sldId id="270" r:id="rId34"/>
    <p:sldId id="271" r:id="rId35"/>
    <p:sldId id="272" r:id="rId36"/>
    <p:sldId id="273" r:id="rId37"/>
    <p:sldId id="277" r:id="rId38"/>
    <p:sldId id="287" r:id="rId39"/>
    <p:sldId id="298" r:id="rId40"/>
    <p:sldId id="274" r:id="rId41"/>
    <p:sldId id="275" r:id="rId42"/>
    <p:sldId id="276" r:id="rId43"/>
    <p:sldId id="325" r:id="rId44"/>
    <p:sldId id="279" r:id="rId45"/>
    <p:sldId id="284" r:id="rId46"/>
    <p:sldId id="280" r:id="rId47"/>
    <p:sldId id="281" r:id="rId48"/>
    <p:sldId id="282" r:id="rId49"/>
    <p:sldId id="283" r:id="rId50"/>
    <p:sldId id="301" r:id="rId51"/>
    <p:sldId id="285" r:id="rId52"/>
    <p:sldId id="299" r:id="rId53"/>
    <p:sldId id="289" r:id="rId54"/>
    <p:sldId id="264" r:id="rId55"/>
    <p:sldId id="291" r:id="rId56"/>
    <p:sldId id="290" r:id="rId57"/>
    <p:sldId id="331" r:id="rId58"/>
    <p:sldId id="292" r:id="rId59"/>
    <p:sldId id="337" r:id="rId60"/>
    <p:sldId id="293" r:id="rId61"/>
    <p:sldId id="294" r:id="rId62"/>
    <p:sldId id="332" r:id="rId63"/>
    <p:sldId id="333" r:id="rId64"/>
    <p:sldId id="334" r:id="rId65"/>
    <p:sldId id="335" r:id="rId66"/>
    <p:sldId id="308" r:id="rId67"/>
    <p:sldId id="302" r:id="rId68"/>
    <p:sldId id="304" r:id="rId69"/>
    <p:sldId id="305" r:id="rId70"/>
    <p:sldId id="307" r:id="rId71"/>
    <p:sldId id="306" r:id="rId72"/>
    <p:sldId id="300" r:id="rId73"/>
    <p:sldId id="309" r:id="rId74"/>
    <p:sldId id="310" r:id="rId75"/>
    <p:sldId id="311" r:id="rId76"/>
    <p:sldId id="350" r:id="rId77"/>
    <p:sldId id="349" r:id="rId78"/>
    <p:sldId id="312" r:id="rId79"/>
    <p:sldId id="313" r:id="rId80"/>
    <p:sldId id="341" r:id="rId81"/>
    <p:sldId id="340" r:id="rId82"/>
    <p:sldId id="339" r:id="rId83"/>
    <p:sldId id="342" r:id="rId84"/>
    <p:sldId id="343" r:id="rId85"/>
    <p:sldId id="344" r:id="rId86"/>
    <p:sldId id="345" r:id="rId87"/>
    <p:sldId id="346" r:id="rId88"/>
    <p:sldId id="347" r:id="rId89"/>
    <p:sldId id="318" r:id="rId90"/>
    <p:sldId id="321" r:id="rId9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6" Type="http://schemas.openxmlformats.org/officeDocument/2006/relationships/slide" Target="slides/slide67.xml"/><Relationship Id="rId84" Type="http://schemas.openxmlformats.org/officeDocument/2006/relationships/slide" Target="slides/slide75.xml"/><Relationship Id="rId89" Type="http://schemas.openxmlformats.org/officeDocument/2006/relationships/slide" Target="slides/slide8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87" Type="http://schemas.openxmlformats.org/officeDocument/2006/relationships/slide" Target="slides/slide78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90" Type="http://schemas.openxmlformats.org/officeDocument/2006/relationships/slide" Target="slides/slide81.xml"/><Relationship Id="rId95" Type="http://schemas.openxmlformats.org/officeDocument/2006/relationships/theme" Target="theme/theme1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91" Type="http://schemas.openxmlformats.org/officeDocument/2006/relationships/slide" Target="slides/slide82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510522958043979E-2"/>
          <c:y val="1.4544555109492339E-2"/>
          <c:w val="0.89595924487031486"/>
          <c:h val="0.8448352784992947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25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List30!$B$37:$B$67</c:f>
              <c:strCache>
                <c:ptCount val="31"/>
                <c:pt idx="0">
                  <c:v>Cyprus</c:v>
                </c:pt>
                <c:pt idx="1">
                  <c:v>Bulgaria</c:v>
                </c:pt>
                <c:pt idx="2">
                  <c:v>Switzerland</c:v>
                </c:pt>
                <c:pt idx="3">
                  <c:v>Croatia</c:v>
                </c:pt>
                <c:pt idx="4">
                  <c:v>Greece</c:v>
                </c:pt>
                <c:pt idx="5">
                  <c:v>United Kingdom</c:v>
                </c:pt>
                <c:pt idx="6">
                  <c:v>Slovenia</c:v>
                </c:pt>
                <c:pt idx="7">
                  <c:v>Spain</c:v>
                </c:pt>
                <c:pt idx="8">
                  <c:v>Belgium</c:v>
                </c:pt>
                <c:pt idx="9">
                  <c:v>Portugal</c:v>
                </c:pt>
                <c:pt idx="10">
                  <c:v>Finland</c:v>
                </c:pt>
                <c:pt idx="11">
                  <c:v>Sweden</c:v>
                </c:pt>
                <c:pt idx="12">
                  <c:v>Malta</c:v>
                </c:pt>
                <c:pt idx="13">
                  <c:v>Italy</c:v>
                </c:pt>
                <c:pt idx="14">
                  <c:v>Denmark</c:v>
                </c:pt>
                <c:pt idx="15">
                  <c:v>Austria</c:v>
                </c:pt>
                <c:pt idx="16">
                  <c:v>Poland</c:v>
                </c:pt>
                <c:pt idx="17">
                  <c:v>Germany</c:v>
                </c:pt>
                <c:pt idx="18">
                  <c:v>Romania</c:v>
                </c:pt>
                <c:pt idx="19">
                  <c:v>Estonia</c:v>
                </c:pt>
                <c:pt idx="20">
                  <c:v>Lithuania</c:v>
                </c:pt>
                <c:pt idx="21">
                  <c:v>Norway</c:v>
                </c:pt>
                <c:pt idx="22">
                  <c:v>Ireland</c:v>
                </c:pt>
                <c:pt idx="23">
                  <c:v>France</c:v>
                </c:pt>
                <c:pt idx="24">
                  <c:v>Latvia</c:v>
                </c:pt>
                <c:pt idx="25">
                  <c:v>Czech Republic</c:v>
                </c:pt>
                <c:pt idx="26">
                  <c:v>Netherlands</c:v>
                </c:pt>
                <c:pt idx="27">
                  <c:v>Slovakia</c:v>
                </c:pt>
                <c:pt idx="28">
                  <c:v>Luxembourg</c:v>
                </c:pt>
                <c:pt idx="29">
                  <c:v>Hungary</c:v>
                </c:pt>
                <c:pt idx="30">
                  <c:v>Iceland</c:v>
                </c:pt>
              </c:strCache>
            </c:strRef>
          </c:cat>
          <c:val>
            <c:numRef>
              <c:f>List30!$C$37:$C$67</c:f>
              <c:numCache>
                <c:formatCode>General</c:formatCode>
                <c:ptCount val="31"/>
                <c:pt idx="0">
                  <c:v>37.200000000000003</c:v>
                </c:pt>
                <c:pt idx="1">
                  <c:v>30.9</c:v>
                </c:pt>
                <c:pt idx="2">
                  <c:v>28.1</c:v>
                </c:pt>
                <c:pt idx="3">
                  <c:v>27.3</c:v>
                </c:pt>
                <c:pt idx="4">
                  <c:v>23.6</c:v>
                </c:pt>
                <c:pt idx="5">
                  <c:v>21.8</c:v>
                </c:pt>
                <c:pt idx="6">
                  <c:v>20.9</c:v>
                </c:pt>
                <c:pt idx="7">
                  <c:v>20.8</c:v>
                </c:pt>
                <c:pt idx="8">
                  <c:v>20.2</c:v>
                </c:pt>
                <c:pt idx="9">
                  <c:v>20</c:v>
                </c:pt>
                <c:pt idx="10">
                  <c:v>18.899999999999999</c:v>
                </c:pt>
                <c:pt idx="11">
                  <c:v>18.2</c:v>
                </c:pt>
                <c:pt idx="12">
                  <c:v>18.100000000000001</c:v>
                </c:pt>
                <c:pt idx="13">
                  <c:v>17</c:v>
                </c:pt>
                <c:pt idx="14">
                  <c:v>16</c:v>
                </c:pt>
                <c:pt idx="15">
                  <c:v>16</c:v>
                </c:pt>
                <c:pt idx="16">
                  <c:v>14.7</c:v>
                </c:pt>
                <c:pt idx="17">
                  <c:v>14.2</c:v>
                </c:pt>
                <c:pt idx="18">
                  <c:v>14.1</c:v>
                </c:pt>
                <c:pt idx="19">
                  <c:v>13.1</c:v>
                </c:pt>
                <c:pt idx="20">
                  <c:v>12.1</c:v>
                </c:pt>
                <c:pt idx="21">
                  <c:v>11.1</c:v>
                </c:pt>
                <c:pt idx="22">
                  <c:v>11</c:v>
                </c:pt>
                <c:pt idx="23">
                  <c:v>9.6999999999999993</c:v>
                </c:pt>
                <c:pt idx="24">
                  <c:v>8.9</c:v>
                </c:pt>
                <c:pt idx="25">
                  <c:v>6.6</c:v>
                </c:pt>
                <c:pt idx="26">
                  <c:v>6.5</c:v>
                </c:pt>
                <c:pt idx="27">
                  <c:v>6.3</c:v>
                </c:pt>
                <c:pt idx="28">
                  <c:v>4.7</c:v>
                </c:pt>
                <c:pt idx="29">
                  <c:v>4.5</c:v>
                </c:pt>
                <c:pt idx="30">
                  <c:v>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12766336"/>
        <c:axId val="112772224"/>
      </c:barChart>
      <c:catAx>
        <c:axId val="112766336"/>
        <c:scaling>
          <c:orientation val="minMax"/>
        </c:scaling>
        <c:delete val="0"/>
        <c:axPos val="b"/>
        <c:majorTickMark val="out"/>
        <c:minorTickMark val="none"/>
        <c:tickLblPos val="nextTo"/>
        <c:crossAx val="112772224"/>
        <c:crosses val="autoZero"/>
        <c:auto val="1"/>
        <c:lblAlgn val="ctr"/>
        <c:lblOffset val="100"/>
        <c:noMultiLvlLbl val="0"/>
      </c:catAx>
      <c:valAx>
        <c:axId val="112772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766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 b="1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90294298750233E-2"/>
          <c:y val="2.65459469495779E-2"/>
          <c:w val="0.91336850048676321"/>
          <c:h val="0.946908106100844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příjmy/výdaje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0"/>
            <c:invertIfNegative val="0"/>
            <c:bubble3D val="0"/>
            <c:spPr>
              <a:solidFill>
                <a:srgbClr val="FF0000"/>
              </a:solidFill>
            </c:spPr>
          </c:dPt>
          <c:cat>
            <c:numRef>
              <c:f>List1!$A$2:$A$22</c:f>
              <c:numCache>
                <c:formatCode>General</c:formatCode>
                <c:ptCount val="2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</c:numCache>
            </c:numRef>
          </c:cat>
          <c:val>
            <c:numRef>
              <c:f>List1!$B$2:$B$22</c:f>
              <c:numCache>
                <c:formatCode>General</c:formatCode>
                <c:ptCount val="21"/>
                <c:pt idx="0">
                  <c:v>6.4</c:v>
                </c:pt>
                <c:pt idx="1">
                  <c:v>13.7</c:v>
                </c:pt>
                <c:pt idx="2">
                  <c:v>8.1</c:v>
                </c:pt>
                <c:pt idx="3">
                  <c:v>1.4</c:v>
                </c:pt>
                <c:pt idx="4">
                  <c:v>-5.5</c:v>
                </c:pt>
                <c:pt idx="5">
                  <c:v>-12.3</c:v>
                </c:pt>
                <c:pt idx="6">
                  <c:v>-16.399999999999999</c:v>
                </c:pt>
                <c:pt idx="7">
                  <c:v>-16.7</c:v>
                </c:pt>
                <c:pt idx="8">
                  <c:v>-15.9</c:v>
                </c:pt>
                <c:pt idx="9">
                  <c:v>-16.100000000000001</c:v>
                </c:pt>
                <c:pt idx="10">
                  <c:v>-17.5</c:v>
                </c:pt>
                <c:pt idx="11">
                  <c:v>10.6</c:v>
                </c:pt>
                <c:pt idx="12">
                  <c:v>8.9</c:v>
                </c:pt>
                <c:pt idx="13">
                  <c:v>2.2000000000000002</c:v>
                </c:pt>
                <c:pt idx="14">
                  <c:v>13.3</c:v>
                </c:pt>
                <c:pt idx="15">
                  <c:v>6</c:v>
                </c:pt>
                <c:pt idx="16">
                  <c:v>-36</c:v>
                </c:pt>
                <c:pt idx="17">
                  <c:v>-35</c:v>
                </c:pt>
                <c:pt idx="18">
                  <c:v>-45</c:v>
                </c:pt>
                <c:pt idx="19">
                  <c:v>-55</c:v>
                </c:pt>
                <c:pt idx="20">
                  <c:v>-55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14698880"/>
        <c:axId val="114700672"/>
      </c:barChart>
      <c:catAx>
        <c:axId val="11469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4700672"/>
        <c:crosses val="autoZero"/>
        <c:auto val="1"/>
        <c:lblAlgn val="ctr"/>
        <c:lblOffset val="100"/>
        <c:noMultiLvlLbl val="0"/>
      </c:catAx>
      <c:valAx>
        <c:axId val="114700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698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3239F-2C9E-4522-8D5B-11525BCA90A2}" type="datetimeFigureOut">
              <a:rPr lang="cs-CZ" smtClean="0"/>
              <a:t>9.12.2014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A76B2-F550-4ACE-AF42-FAD67FB27F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810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Před 200 lety stáří bylo synonymem</a:t>
            </a:r>
            <a:r>
              <a:rPr lang="cs-CZ" baseline="0" dirty="0" smtClean="0"/>
              <a:t> chudoby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4CC86-2A06-46FB-8CC8-70E7CE080E3B}" type="slidenum">
              <a:rPr lang="cs-CZ" smtClean="0">
                <a:solidFill>
                  <a:prstClr val="black"/>
                </a:solidFill>
              </a:rPr>
              <a:pPr/>
              <a:t>39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11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2ABCF2-5814-4687-8006-166CA4EE0421}" type="slidenum">
              <a:rPr lang="cs-CZ" altLang="cs-CZ"/>
              <a:pPr/>
              <a:t>65</a:t>
            </a:fld>
            <a:endParaRPr lang="cs-CZ" altLang="cs-CZ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2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0245B-26A5-4A14-B64E-88DA96DA3205}" type="datetimeFigureOut">
              <a:rPr lang="cs-CZ" smtClean="0"/>
              <a:t>9.12.2014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C28A-1E9E-4200-8B13-D46B0063BA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164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0245B-26A5-4A14-B64E-88DA96DA3205}" type="datetimeFigureOut">
              <a:rPr lang="cs-CZ" smtClean="0"/>
              <a:t>9.12.2014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C28A-1E9E-4200-8B13-D46B0063BA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3874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23D047D-E51C-441D-AD2D-FFC7ABA005FE}" type="slidenum">
              <a:rPr lang="cs-CZ" alt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alt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4930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55E57-62F4-4368-9A1D-5786B5B7867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48513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9D406-5B20-41C0-B2C2-795EA44D6AB0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5415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0BD51-D07F-406B-8A00-0F56899A6590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82058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27088" y="1600200"/>
            <a:ext cx="38528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32350" y="1600200"/>
            <a:ext cx="38544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6211D-20E8-40A5-8CAF-CD9E7DFB337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26923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8AB50-7A99-4B25-9A5B-E035BD5A707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8383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EB2C7-A9E5-4DBE-998B-C7C231754BD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9254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9908A-5C81-44CF-BF0A-2B2668DECB9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86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BB364-CA63-4380-929E-8E822EEC993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339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1024B-2BCF-4F29-816B-777283531BA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34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0245B-26A5-4A14-B64E-88DA96DA3205}" type="datetimeFigureOut">
              <a:rPr lang="cs-CZ" smtClean="0"/>
              <a:t>9.12.2014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C28A-1E9E-4200-8B13-D46B0063BA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57110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CDC5F-32E4-474C-B600-473E9121E02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1720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3063" y="274638"/>
            <a:ext cx="1963737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27088" y="274638"/>
            <a:ext cx="5743575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2F4A7-FCB1-4510-8D01-202455E3B4F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1700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274638"/>
            <a:ext cx="7859712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827088" y="1600200"/>
            <a:ext cx="7859712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465927D-8789-4311-BFBE-E93AA4D0233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1814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827088" y="274638"/>
            <a:ext cx="7859712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09F672E-3414-4839-BCA9-64D41D5A117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810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274638"/>
            <a:ext cx="7859712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827088" y="1600200"/>
            <a:ext cx="7859712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031B15-2CEE-46AE-9A42-71DCDFF4B81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65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E20FE-B537-41B8-8D62-AEA3D38EE13D}" type="slidenum">
              <a:rPr lang="en-US" altLang="cs-CZ">
                <a:solidFill>
                  <a:srgbClr val="000000"/>
                </a:solidFill>
              </a:rPr>
              <a:pPr/>
              <a:t>‹#›</a:t>
            </a:fld>
            <a:endParaRPr lang="en-US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796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A6F8C-6086-4872-805F-364BB9785E00}" type="slidenum">
              <a:rPr lang="en-US" altLang="cs-CZ">
                <a:solidFill>
                  <a:srgbClr val="000000"/>
                </a:solidFill>
              </a:rPr>
              <a:pPr/>
              <a:t>‹#›</a:t>
            </a:fld>
            <a:endParaRPr lang="en-US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1C9D7-0F47-41DA-B83B-D46FEED8ED68}" type="slidenum">
              <a:rPr lang="en-US" altLang="cs-CZ">
                <a:solidFill>
                  <a:srgbClr val="000000"/>
                </a:solidFill>
              </a:rPr>
              <a:pPr/>
              <a:t>‹#›</a:t>
            </a:fld>
            <a:endParaRPr lang="en-US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7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D622C-0B0C-4E7E-8676-B5F4AA882F23}" type="slidenum">
              <a:rPr lang="en-US" altLang="cs-CZ">
                <a:solidFill>
                  <a:srgbClr val="000000"/>
                </a:solidFill>
              </a:rPr>
              <a:pPr/>
              <a:t>‹#›</a:t>
            </a:fld>
            <a:endParaRPr lang="en-US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97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B06E0-00A7-4E52-A5F8-D7B6A3590046}" type="slidenum">
              <a:rPr lang="en-US" altLang="cs-CZ">
                <a:solidFill>
                  <a:srgbClr val="000000"/>
                </a:solidFill>
              </a:rPr>
              <a:pPr/>
              <a:t>‹#›</a:t>
            </a:fld>
            <a:endParaRPr lang="en-US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32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4D77D-C398-471C-8088-D0A58D03DB4D}" type="slidenum">
              <a:rPr lang="en-US" altLang="cs-CZ">
                <a:solidFill>
                  <a:srgbClr val="000000"/>
                </a:solidFill>
              </a:rPr>
              <a:pPr/>
              <a:t>‹#›</a:t>
            </a:fld>
            <a:endParaRPr lang="en-US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05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A0E0B-00C4-40D4-B299-EFB932CA2919}" type="slidenum">
              <a:rPr lang="en-US" altLang="cs-CZ">
                <a:solidFill>
                  <a:srgbClr val="000000"/>
                </a:solidFill>
              </a:rPr>
              <a:pPr/>
              <a:t>‹#›</a:t>
            </a:fld>
            <a:endParaRPr lang="en-US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35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4D694-63A9-498E-A0E0-CAD72C474431}" type="slidenum">
              <a:rPr lang="en-US" altLang="cs-CZ">
                <a:solidFill>
                  <a:srgbClr val="000000"/>
                </a:solidFill>
              </a:rPr>
              <a:pPr/>
              <a:t>‹#›</a:t>
            </a:fld>
            <a:endParaRPr lang="en-US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45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0245B-26A5-4A14-B64E-88DA96DA3205}" type="datetimeFigureOut">
              <a:rPr lang="cs-CZ" smtClean="0"/>
              <a:t>9.12.2014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C28A-1E9E-4200-8B13-D46B0063BA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512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A7375-9196-44B2-9FB5-133C951A1449}" type="slidenum">
              <a:rPr lang="en-US" altLang="cs-CZ">
                <a:solidFill>
                  <a:srgbClr val="000000"/>
                </a:solidFill>
              </a:rPr>
              <a:pPr/>
              <a:t>‹#›</a:t>
            </a:fld>
            <a:endParaRPr lang="en-US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5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3BFBF-6CCB-4454-9FC4-4658F00C0E23}" type="slidenum">
              <a:rPr lang="en-US" altLang="cs-CZ">
                <a:solidFill>
                  <a:srgbClr val="000000"/>
                </a:solidFill>
              </a:rPr>
              <a:pPr/>
              <a:t>‹#›</a:t>
            </a:fld>
            <a:endParaRPr lang="en-US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18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D4E8F-4BD6-4D78-B579-7C1E51972A0A}" type="slidenum">
              <a:rPr lang="en-US" altLang="cs-CZ">
                <a:solidFill>
                  <a:srgbClr val="000000"/>
                </a:solidFill>
              </a:rPr>
              <a:pPr/>
              <a:t>‹#›</a:t>
            </a:fld>
            <a:endParaRPr lang="en-US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30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81AE11-BEA7-41C1-B2D9-3800F1AA2CD7}" type="slidenum">
              <a:rPr lang="en-US" altLang="cs-CZ">
                <a:solidFill>
                  <a:srgbClr val="000000"/>
                </a:solidFill>
              </a:rPr>
              <a:pPr/>
              <a:t>‹#›</a:t>
            </a:fld>
            <a:endParaRPr lang="en-US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1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35AE741-42C5-4A18-8B97-20E83C65B13C}" type="slidenum">
              <a:rPr lang="en-US" altLang="cs-CZ">
                <a:solidFill>
                  <a:srgbClr val="000000"/>
                </a:solidFill>
              </a:rPr>
              <a:pPr/>
              <a:t>‹#›</a:t>
            </a:fld>
            <a:endParaRPr lang="en-US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38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7840-0465-4855-AA10-A47EF905D8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9ADA-0A9C-43CC-8007-216C1686DE9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268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7840-0465-4855-AA10-A47EF905D8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9ADA-0A9C-43CC-8007-216C1686DE9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78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7840-0465-4855-AA10-A47EF905D8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9ADA-0A9C-43CC-8007-216C1686DE9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69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7840-0465-4855-AA10-A47EF905D8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9ADA-0A9C-43CC-8007-216C1686DE9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60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7840-0465-4855-AA10-A47EF905D8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9ADA-0A9C-43CC-8007-216C1686DE9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08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0245B-26A5-4A14-B64E-88DA96DA3205}" type="datetimeFigureOut">
              <a:rPr lang="cs-CZ" smtClean="0"/>
              <a:t>9.12.2014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C28A-1E9E-4200-8B13-D46B0063BA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8727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7840-0465-4855-AA10-A47EF905D8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9ADA-0A9C-43CC-8007-216C1686DE9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91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7840-0465-4855-AA10-A47EF905D8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9ADA-0A9C-43CC-8007-216C1686DE9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00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7840-0465-4855-AA10-A47EF905D8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9ADA-0A9C-43CC-8007-216C1686DE9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04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7840-0465-4855-AA10-A47EF905D8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9ADA-0A9C-43CC-8007-216C1686DE9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759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7840-0465-4855-AA10-A47EF905D8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9ADA-0A9C-43CC-8007-216C1686DE9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432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7840-0465-4855-AA10-A47EF905D8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9ADA-0A9C-43CC-8007-216C1686DE9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3754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C9504-324D-46F4-9F6A-AA704090989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51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23D047D-E51C-441D-AD2D-FFC7ABA005FE}" type="slidenum">
              <a:rPr lang="cs-CZ" alt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alt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448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BBB3-0380-4C74-BFCC-0BC378023B2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95EB-E20A-404D-92D4-0CA88C84CD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2973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BBB3-0380-4C74-BFCC-0BC378023B2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95EB-E20A-404D-92D4-0CA88C84CD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58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0245B-26A5-4A14-B64E-88DA96DA3205}" type="datetimeFigureOut">
              <a:rPr lang="cs-CZ" smtClean="0"/>
              <a:t>9.12.2014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C28A-1E9E-4200-8B13-D46B0063BA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1989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BBB3-0380-4C74-BFCC-0BC378023B2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95EB-E20A-404D-92D4-0CA88C84CD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1691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BBB3-0380-4C74-BFCC-0BC378023B2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95EB-E20A-404D-92D4-0CA88C84CD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045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BBB3-0380-4C74-BFCC-0BC378023B2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95EB-E20A-404D-92D4-0CA88C84CD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0681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BBB3-0380-4C74-BFCC-0BC378023B2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95EB-E20A-404D-92D4-0CA88C84CD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987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BBB3-0380-4C74-BFCC-0BC378023B2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95EB-E20A-404D-92D4-0CA88C84CD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992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BBB3-0380-4C74-BFCC-0BC378023B2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95EB-E20A-404D-92D4-0CA88C84CD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6096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BBB3-0380-4C74-BFCC-0BC378023B2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95EB-E20A-404D-92D4-0CA88C84CD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281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BBB3-0380-4C74-BFCC-0BC378023B2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95EB-E20A-404D-92D4-0CA88C84CD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916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BBB3-0380-4C74-BFCC-0BC378023B2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95EB-E20A-404D-92D4-0CA88C84CD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32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C9504-324D-46F4-9F6A-AA704090989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65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0245B-26A5-4A14-B64E-88DA96DA3205}" type="datetimeFigureOut">
              <a:rPr lang="cs-CZ" smtClean="0"/>
              <a:t>9.12.2014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C28A-1E9E-4200-8B13-D46B0063BA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5962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23D047D-E51C-441D-AD2D-FFC7ABA005FE}" type="slidenum">
              <a:rPr lang="cs-CZ" alt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alt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4315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BBB3-0380-4C74-BFCC-0BC378023B2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95EB-E20A-404D-92D4-0CA88C84CD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559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BBB3-0380-4C74-BFCC-0BC378023B2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95EB-E20A-404D-92D4-0CA88C84CD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1871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BBB3-0380-4C74-BFCC-0BC378023B2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95EB-E20A-404D-92D4-0CA88C84CD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083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BBB3-0380-4C74-BFCC-0BC378023B2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95EB-E20A-404D-92D4-0CA88C84CD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192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BBB3-0380-4C74-BFCC-0BC378023B2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95EB-E20A-404D-92D4-0CA88C84CD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826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BBB3-0380-4C74-BFCC-0BC378023B2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95EB-E20A-404D-92D4-0CA88C84CD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16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BBB3-0380-4C74-BFCC-0BC378023B2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95EB-E20A-404D-92D4-0CA88C84CD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887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BBB3-0380-4C74-BFCC-0BC378023B2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95EB-E20A-404D-92D4-0CA88C84CD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0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BBB3-0380-4C74-BFCC-0BC378023B2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95EB-E20A-404D-92D4-0CA88C84CD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3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0245B-26A5-4A14-B64E-88DA96DA3205}" type="datetimeFigureOut">
              <a:rPr lang="cs-CZ" smtClean="0"/>
              <a:t>9.12.2014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C28A-1E9E-4200-8B13-D46B0063BA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52720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BBB3-0380-4C74-BFCC-0BC378023B2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95EB-E20A-404D-92D4-0CA88C84CD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6336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BBB3-0380-4C74-BFCC-0BC378023B2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95EB-E20A-404D-92D4-0CA88C84CD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231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C9504-324D-46F4-9F6A-AA704090989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263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23D047D-E51C-441D-AD2D-FFC7ABA005FE}" type="slidenum">
              <a:rPr lang="cs-CZ" alt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alt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264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7840-0465-4855-AA10-A47EF905D8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9ADA-0A9C-43CC-8007-216C1686DE9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2027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7840-0465-4855-AA10-A47EF905D8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9ADA-0A9C-43CC-8007-216C1686DE9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756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7840-0465-4855-AA10-A47EF905D8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9ADA-0A9C-43CC-8007-216C1686DE9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135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7840-0465-4855-AA10-A47EF905D8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9ADA-0A9C-43CC-8007-216C1686DE9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046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7840-0465-4855-AA10-A47EF905D8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9ADA-0A9C-43CC-8007-216C1686DE9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288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7840-0465-4855-AA10-A47EF905D8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9ADA-0A9C-43CC-8007-216C1686DE9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34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0245B-26A5-4A14-B64E-88DA96DA3205}" type="datetimeFigureOut">
              <a:rPr lang="cs-CZ" smtClean="0"/>
              <a:t>9.12.2014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C28A-1E9E-4200-8B13-D46B0063BA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37688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7840-0465-4855-AA10-A47EF905D8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9ADA-0A9C-43CC-8007-216C1686DE9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282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7840-0465-4855-AA10-A47EF905D8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9ADA-0A9C-43CC-8007-216C1686DE9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7080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7840-0465-4855-AA10-A47EF905D8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9ADA-0A9C-43CC-8007-216C1686DE9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85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7840-0465-4855-AA10-A47EF905D8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9ADA-0A9C-43CC-8007-216C1686DE9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186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7840-0465-4855-AA10-A47EF905D8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9ADA-0A9C-43CC-8007-216C1686DE9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6179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C9504-324D-46F4-9F6A-AA704090989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420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23D047D-E51C-441D-AD2D-FFC7ABA005FE}" type="slidenum">
              <a:rPr lang="cs-CZ" alt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alt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483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884B3-BA8D-48C7-ACD8-5BAA542D9CA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56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13FF9-F23B-43C0-83D8-EC4C9699831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264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B5A3B-9573-48C6-B406-A43A57FFC12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310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0245B-26A5-4A14-B64E-88DA96DA3205}" type="datetimeFigureOut">
              <a:rPr lang="cs-CZ" smtClean="0"/>
              <a:t>9.12.2014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C28A-1E9E-4200-8B13-D46B0063BA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8078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9CC45-A4ED-42FD-83E0-391D2015FA4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0347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1A05C-13D4-4C28-8031-2645D5AA07B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79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0B7C9-7833-4BDF-B8BF-CF397A26AC3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61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0A185-2F3C-4E8A-A503-4E59734F365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473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89EE4-95C8-48C9-8B09-1A4386CCC15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994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36C80-2270-4302-95C8-75A4DBF8205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888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FC531-0337-47BE-886D-4C0255CBDA6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833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F23BA-0B33-41BF-951C-9E1265EB8FD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487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7840-0465-4855-AA10-A47EF905D8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9ADA-0A9C-43CC-8007-216C1686DE9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842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7840-0465-4855-AA10-A47EF905D8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9ADA-0A9C-43CC-8007-216C1686DE9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9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0245B-26A5-4A14-B64E-88DA96DA3205}" type="datetimeFigureOut">
              <a:rPr lang="cs-CZ" smtClean="0"/>
              <a:t>9.12.2014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C28A-1E9E-4200-8B13-D46B0063BA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18862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7840-0465-4855-AA10-A47EF905D8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9ADA-0A9C-43CC-8007-216C1686DE9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2151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7840-0465-4855-AA10-A47EF905D8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9ADA-0A9C-43CC-8007-216C1686DE9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4248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7840-0465-4855-AA10-A47EF905D8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9ADA-0A9C-43CC-8007-216C1686DE9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684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7840-0465-4855-AA10-A47EF905D8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9ADA-0A9C-43CC-8007-216C1686DE9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472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7840-0465-4855-AA10-A47EF905D8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9ADA-0A9C-43CC-8007-216C1686DE9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112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7840-0465-4855-AA10-A47EF905D8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9ADA-0A9C-43CC-8007-216C1686DE9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4216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7840-0465-4855-AA10-A47EF905D8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9ADA-0A9C-43CC-8007-216C1686DE9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168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7840-0465-4855-AA10-A47EF905D8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9ADA-0A9C-43CC-8007-216C1686DE9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6502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7840-0465-4855-AA10-A47EF905D8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9ADA-0A9C-43CC-8007-216C1686DE9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32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C9504-324D-46F4-9F6A-AA704090989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25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0245B-26A5-4A14-B64E-88DA96DA3205}" type="datetimeFigureOut">
              <a:rPr lang="cs-CZ" smtClean="0"/>
              <a:t>9.12.2014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DC28A-1E9E-4200-8B13-D46B0063BA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59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text styles</a:t>
            </a:r>
          </a:p>
          <a:p>
            <a:pPr lvl="1"/>
            <a:r>
              <a:rPr lang="en-US" altLang="cs-CZ" smtClean="0"/>
              <a:t>Second level</a:t>
            </a:r>
          </a:p>
          <a:p>
            <a:pPr lvl="2"/>
            <a:r>
              <a:rPr lang="en-US" altLang="cs-CZ" smtClean="0"/>
              <a:t>Third level</a:t>
            </a:r>
          </a:p>
          <a:p>
            <a:pPr lvl="3"/>
            <a:r>
              <a:rPr lang="en-US" altLang="cs-CZ" smtClean="0"/>
              <a:t>Fourth level</a:t>
            </a:r>
          </a:p>
          <a:p>
            <a:pPr lvl="4"/>
            <a:r>
              <a:rPr lang="en-US" altLang="cs-CZ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5E6780-A671-440A-A92F-F93F9EC24533}" type="slidenum">
              <a:rPr lang="en-US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31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57840-0465-4855-AA10-A47EF905D8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9ADA-0A9C-43CC-8007-216C1686DE9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BBBB3-0380-4C74-BFCC-0BC378023B2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695EB-E20A-404D-92D4-0CA88C84CD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04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BBBB3-0380-4C74-BFCC-0BC378023B2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695EB-E20A-404D-92D4-0CA88C84CD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3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57840-0465-4855-AA10-A47EF905D8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9ADA-0A9C-43CC-8007-216C1686DE9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1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B0C552-212E-48F5-9EDF-49513AB1359A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31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57840-0465-4855-AA10-A47EF905D8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9ADA-0A9C-43CC-8007-216C1686DE9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73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274638"/>
            <a:ext cx="78597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600200"/>
            <a:ext cx="785971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482E74-9DD4-45DE-B827-6AB82363DB36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pic>
        <p:nvPicPr>
          <p:cNvPr id="1031" name="Picture 7" descr="pruh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50000"/>
        </a:spcAft>
        <a:buSzPct val="14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50000"/>
        </a:spcAft>
        <a:buSzPct val="85000"/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50000"/>
        </a:spcAft>
        <a:buSzPct val="85000"/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550988" indent="-228600" algn="l" rtl="0" fontAlgn="base">
        <a:spcBef>
          <a:spcPct val="20000"/>
        </a:spcBef>
        <a:spcAft>
          <a:spcPct val="50000"/>
        </a:spcAft>
        <a:buSzPct val="85000"/>
        <a:buChar char="–"/>
        <a:defRPr sz="2400">
          <a:solidFill>
            <a:schemeClr val="tx1"/>
          </a:solidFill>
          <a:latin typeface="+mn-lt"/>
        </a:defRPr>
      </a:lvl4pPr>
      <a:lvl5pPr marL="1958975" indent="-228600" algn="l" rtl="0" fontAlgn="base">
        <a:spcBef>
          <a:spcPct val="20000"/>
        </a:spcBef>
        <a:spcAft>
          <a:spcPct val="50000"/>
        </a:spcAft>
        <a:buSzPct val="85000"/>
        <a:buChar char="»"/>
        <a:defRPr sz="2400">
          <a:solidFill>
            <a:schemeClr val="tx1"/>
          </a:solidFill>
          <a:latin typeface="+mn-lt"/>
        </a:defRPr>
      </a:lvl5pPr>
      <a:lvl6pPr marL="2416175" indent="-228600" algn="l" rtl="0" fontAlgn="base">
        <a:spcBef>
          <a:spcPct val="20000"/>
        </a:spcBef>
        <a:spcAft>
          <a:spcPct val="50000"/>
        </a:spcAft>
        <a:buSzPct val="85000"/>
        <a:buChar char="»"/>
        <a:defRPr sz="2400">
          <a:solidFill>
            <a:schemeClr val="tx1"/>
          </a:solidFill>
          <a:latin typeface="+mn-lt"/>
        </a:defRPr>
      </a:lvl6pPr>
      <a:lvl7pPr marL="2873375" indent="-228600" algn="l" rtl="0" fontAlgn="base">
        <a:spcBef>
          <a:spcPct val="20000"/>
        </a:spcBef>
        <a:spcAft>
          <a:spcPct val="50000"/>
        </a:spcAft>
        <a:buSzPct val="85000"/>
        <a:buChar char="»"/>
        <a:defRPr sz="2400">
          <a:solidFill>
            <a:schemeClr val="tx1"/>
          </a:solidFill>
          <a:latin typeface="+mn-lt"/>
        </a:defRPr>
      </a:lvl7pPr>
      <a:lvl8pPr marL="3330575" indent="-228600" algn="l" rtl="0" fontAlgn="base">
        <a:spcBef>
          <a:spcPct val="20000"/>
        </a:spcBef>
        <a:spcAft>
          <a:spcPct val="50000"/>
        </a:spcAft>
        <a:buSzPct val="85000"/>
        <a:buChar char="»"/>
        <a:defRPr sz="2400">
          <a:solidFill>
            <a:schemeClr val="tx1"/>
          </a:solidFill>
          <a:latin typeface="+mn-lt"/>
        </a:defRPr>
      </a:lvl8pPr>
      <a:lvl9pPr marL="3787775" indent="-228600" algn="l" rtl="0" fontAlgn="base">
        <a:spcBef>
          <a:spcPct val="20000"/>
        </a:spcBef>
        <a:spcAft>
          <a:spcPct val="50000"/>
        </a:spcAft>
        <a:buSzPct val="85000"/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.jpe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jpeg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jpeg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9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89.xml"/><Relationship Id="rId1" Type="http://schemas.openxmlformats.org/officeDocument/2006/relationships/tags" Target="../tags/tag2.xml"/><Relationship Id="rId4" Type="http://schemas.openxmlformats.org/officeDocument/2006/relationships/image" Target="../media/image3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89.xml"/><Relationship Id="rId1" Type="http://schemas.openxmlformats.org/officeDocument/2006/relationships/tags" Target="../tags/tag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2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89.xml"/><Relationship Id="rId1" Type="http://schemas.openxmlformats.org/officeDocument/2006/relationships/tags" Target="../tags/tag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89.xml"/><Relationship Id="rId1" Type="http://schemas.openxmlformats.org/officeDocument/2006/relationships/tags" Target="../tags/tag5.xml"/><Relationship Id="rId4" Type="http://schemas.openxmlformats.org/officeDocument/2006/relationships/image" Target="../media/image3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89.xml"/><Relationship Id="rId1" Type="http://schemas.openxmlformats.org/officeDocument/2006/relationships/tags" Target="../tags/tag6.xml"/><Relationship Id="rId4" Type="http://schemas.openxmlformats.org/officeDocument/2006/relationships/image" Target="../media/image3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89.xml"/><Relationship Id="rId1" Type="http://schemas.openxmlformats.org/officeDocument/2006/relationships/tags" Target="../tags/tag7.xml"/><Relationship Id="rId4" Type="http://schemas.openxmlformats.org/officeDocument/2006/relationships/image" Target="../media/image3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89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89.xml"/><Relationship Id="rId1" Type="http://schemas.openxmlformats.org/officeDocument/2006/relationships/tags" Target="../tags/tag9.xml"/><Relationship Id="rId6" Type="http://schemas.openxmlformats.org/officeDocument/2006/relationships/image" Target="../media/image38.png"/><Relationship Id="rId5" Type="http://schemas.openxmlformats.org/officeDocument/2006/relationships/image" Target="../media/image37.gif"/><Relationship Id="rId4" Type="http://schemas.openxmlformats.org/officeDocument/2006/relationships/image" Target="../media/image36.emf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9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00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uvods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411413" y="1412875"/>
            <a:ext cx="6408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339975" y="2060575"/>
            <a:ext cx="63373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srgbClr val="000099"/>
                </a:solidFill>
              </a:rPr>
              <a:t>Důchodový systém a jeho reforma</a:t>
            </a:r>
            <a:endParaRPr lang="cs-CZ" sz="4000" dirty="0">
              <a:solidFill>
                <a:srgbClr val="000000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555875" y="3860800"/>
            <a:ext cx="6408738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800" b="1" dirty="0">
              <a:solidFill>
                <a:srgbClr val="0000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dirty="0">
              <a:solidFill>
                <a:srgbClr val="0000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>
                <a:solidFill>
                  <a:srgbClr val="000099"/>
                </a:solidFill>
              </a:rPr>
              <a:t>Ministerstvo práce a sociálních věcí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604448" cy="864096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Výdaje důchodového systému </a:t>
            </a:r>
            <a:r>
              <a:rPr lang="cs-CZ" altLang="cs-CZ" sz="1800" b="1" dirty="0" smtClean="0"/>
              <a:t>(v % HDP)</a:t>
            </a:r>
            <a:endParaRPr lang="en-US" altLang="cs-CZ" sz="3600" b="1" dirty="0"/>
          </a:p>
        </p:txBody>
      </p:sp>
      <p:sp>
        <p:nvSpPr>
          <p:cNvPr id="2" name="Obdélník 1"/>
          <p:cNvSpPr/>
          <p:nvPr/>
        </p:nvSpPr>
        <p:spPr>
          <a:xfrm>
            <a:off x="755576" y="1556792"/>
            <a:ext cx="813690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spcAft>
                <a:spcPts val="1200"/>
              </a:spcAft>
              <a:buFont typeface="Calibri" panose="020F0502020204030204" pitchFamily="34" charset="0"/>
              <a:buChar char="–"/>
            </a:pPr>
            <a:r>
              <a:rPr lang="cs-CZ" altLang="cs-CZ" sz="2600" dirty="0" smtClean="0"/>
              <a:t>Parametrické změny přivedou výdaje pod kontrolu – máme tedy vyřešeno?</a:t>
            </a:r>
            <a:endParaRPr lang="cs-CZ" altLang="cs-CZ" sz="2600" dirty="0"/>
          </a:p>
          <a:p>
            <a:pPr marL="914400" lvl="1" indent="-457200">
              <a:spcAft>
                <a:spcPts val="1200"/>
              </a:spcAft>
              <a:buFont typeface="Calibri" panose="020F0502020204030204" pitchFamily="34" charset="0"/>
              <a:buChar char="–"/>
            </a:pPr>
            <a:r>
              <a:rPr lang="cs-CZ" altLang="cs-CZ" sz="2600" dirty="0" smtClean="0"/>
              <a:t>Jak se změní náhradový poměr?</a:t>
            </a:r>
            <a:endParaRPr lang="cs-CZ" altLang="cs-CZ" sz="2600" dirty="0"/>
          </a:p>
          <a:p>
            <a:pPr marL="914400" lvl="1" indent="-457200">
              <a:spcAft>
                <a:spcPts val="1200"/>
              </a:spcAft>
              <a:buFont typeface="Calibri" panose="020F0502020204030204" pitchFamily="34" charset="0"/>
              <a:buChar char="–"/>
            </a:pPr>
            <a:r>
              <a:rPr lang="cs-CZ" altLang="cs-CZ" sz="2600" dirty="0" smtClean="0"/>
              <a:t>Jak se bude vyvíjet procento pokrytí</a:t>
            </a:r>
          </a:p>
          <a:p>
            <a:pPr marL="914400" lvl="1" indent="-457200">
              <a:spcAft>
                <a:spcPts val="1200"/>
              </a:spcAft>
              <a:buFont typeface="Calibri" panose="020F0502020204030204" pitchFamily="34" charset="0"/>
              <a:buChar char="–"/>
            </a:pPr>
            <a:r>
              <a:rPr lang="cs-CZ" altLang="cs-CZ" sz="2600" dirty="0" smtClean="0"/>
              <a:t>Jak se bude vyvíjet rozložení distribuce výše důchodů – rozložení příjmů 80. léta vs. Dnes, zaměstnanci – OSVČ, DPP,..</a:t>
            </a:r>
          </a:p>
          <a:p>
            <a:pPr marL="914400" lvl="1" indent="-457200">
              <a:spcAft>
                <a:spcPts val="1200"/>
              </a:spcAft>
              <a:buFont typeface="Calibri" panose="020F0502020204030204" pitchFamily="34" charset="0"/>
              <a:buChar char="–"/>
            </a:pPr>
            <a:r>
              <a:rPr lang="cs-CZ" altLang="cs-CZ" sz="2600" dirty="0" smtClean="0"/>
              <a:t>Jak se změní ohrožení chudobou?</a:t>
            </a:r>
          </a:p>
        </p:txBody>
      </p:sp>
    </p:spTree>
    <p:extLst>
      <p:ext uri="{BB962C8B-B14F-4D97-AF65-F5344CB8AC3E}">
        <p14:creationId xmlns:p14="http://schemas.microsoft.com/office/powerpoint/2010/main" val="368181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8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1035435" y="476672"/>
            <a:ext cx="7560840" cy="72008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cs-CZ" sz="3200" dirty="0">
              <a:effectLst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effectLst/>
              </a:rPr>
              <a:t>Relace průměrného starobního a mzdy podle projekce MPSV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6913" y="1447800"/>
            <a:ext cx="635572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1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8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1035435" y="476672"/>
            <a:ext cx="7560840" cy="72008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cs-CZ" sz="3200" dirty="0">
              <a:effectLst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352928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effectLst/>
              </a:rPr>
              <a:t>Míra ohrožení chudobou u populace starobních důchodců, v %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3648" y="1933371"/>
            <a:ext cx="7011379" cy="394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5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Demografická situace a její vliv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7873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7DDD-06D4-4303-B3DE-98F847E4E726}" type="slidenum">
              <a:rPr lang="en-US" altLang="cs-CZ">
                <a:solidFill>
                  <a:srgbClr val="000000"/>
                </a:solidFill>
              </a:rPr>
              <a:pPr/>
              <a:t>14</a:t>
            </a:fld>
            <a:endParaRPr lang="en-US" altLang="cs-CZ">
              <a:solidFill>
                <a:srgbClr val="000000"/>
              </a:solidFill>
            </a:endParaRP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803275"/>
          </a:xfrm>
        </p:spPr>
        <p:txBody>
          <a:bodyPr/>
          <a:lstStyle/>
          <a:p>
            <a:r>
              <a:rPr lang="cs-CZ" altLang="cs-CZ" dirty="0" smtClean="0"/>
              <a:t>Demografie</a:t>
            </a:r>
            <a:endParaRPr lang="cs-CZ" altLang="cs-CZ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8134350" cy="5400675"/>
          </a:xfrm>
        </p:spPr>
        <p:txBody>
          <a:bodyPr/>
          <a:lstStyle/>
          <a:p>
            <a:r>
              <a:rPr lang="cs-CZ" altLang="cs-CZ" dirty="0" smtClean="0"/>
              <a:t>Společenská </a:t>
            </a:r>
            <a:r>
              <a:rPr lang="cs-CZ" altLang="cs-CZ" dirty="0"/>
              <a:t>věda zkoumající procesy související s reprodukcí populace (obnovou obyvatelstva</a:t>
            </a:r>
            <a:r>
              <a:rPr lang="cs-CZ" altLang="cs-CZ" dirty="0" smtClean="0"/>
              <a:t>).</a:t>
            </a:r>
            <a:endParaRPr lang="cs-CZ" altLang="cs-CZ" dirty="0"/>
          </a:p>
          <a:p>
            <a:r>
              <a:rPr lang="cs-CZ" altLang="cs-CZ" dirty="0" smtClean="0"/>
              <a:t>Snaží </a:t>
            </a:r>
            <a:r>
              <a:rPr lang="cs-CZ" altLang="cs-CZ" dirty="0"/>
              <a:t>se nejen o popis, ale i o pochopení vývojových tendencí populace – </a:t>
            </a:r>
            <a:r>
              <a:rPr lang="cs-CZ" altLang="cs-CZ" dirty="0" smtClean="0"/>
              <a:t>prognózy.</a:t>
            </a:r>
            <a:endParaRPr lang="cs-CZ" altLang="cs-CZ" dirty="0"/>
          </a:p>
          <a:p>
            <a:r>
              <a:rPr lang="cs-CZ" altLang="cs-CZ" dirty="0"/>
              <a:t>Důchodový systém závisí na mezigeneračním transferu</a:t>
            </a:r>
          </a:p>
          <a:p>
            <a:endParaRPr lang="cs-CZ" altLang="cs-CZ" dirty="0" smtClean="0"/>
          </a:p>
          <a:p>
            <a:pPr algn="ctr"/>
            <a:r>
              <a:rPr lang="cs-CZ" altLang="cs-CZ" dirty="0" smtClean="0"/>
              <a:t>démos </a:t>
            </a:r>
            <a:r>
              <a:rPr lang="cs-CZ" altLang="cs-CZ" dirty="0"/>
              <a:t>(obec, lid) + </a:t>
            </a:r>
            <a:r>
              <a:rPr lang="cs-CZ" altLang="cs-CZ" dirty="0" err="1"/>
              <a:t>grafein</a:t>
            </a:r>
            <a:r>
              <a:rPr lang="cs-CZ" altLang="cs-CZ" dirty="0"/>
              <a:t> (psáti, popisovati</a:t>
            </a:r>
            <a:r>
              <a:rPr lang="cs-CZ" altLang="cs-CZ" dirty="0" smtClean="0"/>
              <a:t>).</a:t>
            </a:r>
            <a:endParaRPr lang="cs-CZ" altLang="cs-CZ" dirty="0"/>
          </a:p>
        </p:txBody>
      </p:sp>
      <p:sp>
        <p:nvSpPr>
          <p:cNvPr id="131076" name="Line 4"/>
          <p:cNvSpPr>
            <a:spLocks noChangeShapeType="1"/>
          </p:cNvSpPr>
          <p:nvPr/>
        </p:nvSpPr>
        <p:spPr bwMode="auto">
          <a:xfrm>
            <a:off x="323850" y="5516563"/>
            <a:ext cx="8351838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</a:endParaRPr>
          </a:p>
        </p:txBody>
      </p:sp>
      <p:pic>
        <p:nvPicPr>
          <p:cNvPr id="6" name="Picture 4" descr="pru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35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altLang="cs-CZ" b="1" u="sng" dirty="0"/>
              <a:t>Vývoj demografické </a:t>
            </a:r>
            <a:r>
              <a:rPr lang="cs-CZ" altLang="cs-CZ" b="1" u="sng" dirty="0" smtClean="0"/>
              <a:t>situace v ČR</a:t>
            </a: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sz="3900" dirty="0" smtClean="0"/>
              <a:t>(1950 </a:t>
            </a:r>
            <a:r>
              <a:rPr lang="cs-CZ" altLang="cs-CZ" sz="3900" dirty="0"/>
              <a:t>- 2050)</a:t>
            </a: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0" y="1676400"/>
          <a:ext cx="91440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Graf" r:id="rId3" imgW="7772400" imgH="4114884" progId="MSGraph.Chart.8">
                  <p:embed followColorScheme="full"/>
                </p:oleObj>
              </mc:Choice>
              <mc:Fallback>
                <p:oleObj name="Graf" r:id="rId3" imgW="7772400" imgH="41148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6400"/>
                        <a:ext cx="91440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0" y="1676400"/>
          <a:ext cx="91440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Graf" r:id="rId5" imgW="7772400" imgH="4114884" progId="MSGraph.Chart.8">
                  <p:embed followColorScheme="full"/>
                </p:oleObj>
              </mc:Choice>
              <mc:Fallback>
                <p:oleObj name="Graf" r:id="rId5" imgW="7772400" imgH="41148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6400"/>
                        <a:ext cx="91440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0" y="1676400"/>
          <a:ext cx="91440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Graf" r:id="rId7" imgW="7772400" imgH="4114884" progId="MSGraph.Chart.8">
                  <p:embed followColorScheme="full"/>
                </p:oleObj>
              </mc:Choice>
              <mc:Fallback>
                <p:oleObj name="Graf" r:id="rId7" imgW="7772400" imgH="41148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6400"/>
                        <a:ext cx="91440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0" y="1676400"/>
          <a:ext cx="91440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" name="Graf" r:id="rId9" imgW="7772400" imgH="4114884" progId="MSGraph.Chart.8">
                  <p:embed followColorScheme="full"/>
                </p:oleObj>
              </mc:Choice>
              <mc:Fallback>
                <p:oleObj name="Graf" r:id="rId9" imgW="7772400" imgH="41148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6400"/>
                        <a:ext cx="91440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381000" y="1143000"/>
          <a:ext cx="87630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name="Graf" r:id="rId11" imgW="7772400" imgH="4114884" progId="MSGraph.Chart.8">
                  <p:embed followColorScheme="full"/>
                </p:oleObj>
              </mc:Choice>
              <mc:Fallback>
                <p:oleObj name="Graf" r:id="rId11" imgW="7772400" imgH="41148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87630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9" name="Picture 9" descr="pruh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2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0724" grpId="0"/>
      <p:bldOleChart spid="30725" grpId="0"/>
      <p:bldOleChart spid="30726" grpId="0"/>
      <p:bldOleChart spid="307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04813"/>
            <a:ext cx="8278813" cy="64770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4000" b="1" u="sng" dirty="0" smtClean="0"/>
              <a:t>Naděje dožití (ve věku 65 let) v ČR</a:t>
            </a:r>
            <a:endParaRPr lang="en-US" altLang="cs-CZ" sz="4000" b="1" u="sng" dirty="0" smtClean="0"/>
          </a:p>
        </p:txBody>
      </p:sp>
      <p:sp>
        <p:nvSpPr>
          <p:cNvPr id="9220" name="TextovéPole 1"/>
          <p:cNvSpPr txBox="1">
            <a:spLocks noChangeArrowheads="1"/>
          </p:cNvSpPr>
          <p:nvPr/>
        </p:nvSpPr>
        <p:spPr bwMode="auto">
          <a:xfrm>
            <a:off x="7019925" y="6426200"/>
            <a:ext cx="1655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100" i="1"/>
              <a:t>zdroj: EUROPOP 2011</a:t>
            </a:r>
            <a:endParaRPr lang="en-GB" altLang="cs-CZ" sz="1100"/>
          </a:p>
        </p:txBody>
      </p:sp>
      <p:pic>
        <p:nvPicPr>
          <p:cNvPr id="9221" name="Obrázek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52737"/>
            <a:ext cx="8345652" cy="50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5544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4E1E-8002-4892-8D17-6CEF5310F1F5}" type="slidenum">
              <a:rPr lang="en-US" altLang="cs-CZ"/>
              <a:pPr/>
              <a:t>17</a:t>
            </a:fld>
            <a:endParaRPr lang="en-US" altLang="cs-CZ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609600"/>
          </a:xfrm>
        </p:spPr>
        <p:txBody>
          <a:bodyPr/>
          <a:lstStyle/>
          <a:p>
            <a:r>
              <a:rPr lang="cs-CZ" altLang="cs-CZ" sz="3600" b="1" u="sng"/>
              <a:t>Naděje dožití u mužů 1950 – 2050</a:t>
            </a:r>
            <a:r>
              <a:rPr lang="cs-CZ" altLang="cs-CZ" sz="3600" b="1"/>
              <a:t>         </a:t>
            </a:r>
            <a:r>
              <a:rPr lang="cs-CZ" altLang="cs-CZ" sz="2800" b="1"/>
              <a:t>(1950-2000 skutečnost, 2000-2050 predikce)</a:t>
            </a:r>
          </a:p>
        </p:txBody>
      </p:sp>
      <p:graphicFrame>
        <p:nvGraphicFramePr>
          <p:cNvPr id="80899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803310583"/>
              </p:ext>
            </p:extLst>
          </p:nvPr>
        </p:nvGraphicFramePr>
        <p:xfrm>
          <a:off x="755576" y="609600"/>
          <a:ext cx="8388424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Graf" r:id="rId3" imgW="7772400" imgH="4114884" progId="MSGraph.Chart.8">
                  <p:embed followColorScheme="full"/>
                </p:oleObj>
              </mc:Choice>
              <mc:Fallback>
                <p:oleObj name="Graf" r:id="rId3" imgW="7772400" imgH="41148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609600"/>
                        <a:ext cx="8388424" cy="624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pru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908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0505-70DB-4FA3-9CE3-3505A420B5A9}" type="slidenum">
              <a:rPr lang="en-US" altLang="cs-CZ"/>
              <a:pPr/>
              <a:t>18</a:t>
            </a:fld>
            <a:endParaRPr lang="en-US" altLang="cs-CZ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>
          <a:xfrm>
            <a:off x="342900" y="115888"/>
            <a:ext cx="8801100" cy="504825"/>
          </a:xfrm>
        </p:spPr>
        <p:txBody>
          <a:bodyPr/>
          <a:lstStyle/>
          <a:p>
            <a:r>
              <a:rPr lang="cs-CZ" altLang="cs-CZ" sz="3000" b="1" u="sng" dirty="0"/>
              <a:t>Vývoj plodnosti ve vybraných státech</a:t>
            </a:r>
            <a:r>
              <a:rPr lang="cs-CZ" altLang="cs-CZ" sz="3000" u="sng" dirty="0"/>
              <a:t> </a:t>
            </a:r>
            <a:r>
              <a:rPr lang="cs-CZ" altLang="cs-CZ" sz="3000" b="1" u="sng" dirty="0"/>
              <a:t>(1960-2000)</a:t>
            </a:r>
          </a:p>
        </p:txBody>
      </p:sp>
      <p:graphicFrame>
        <p:nvGraphicFramePr>
          <p:cNvPr id="86021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575497532"/>
              </p:ext>
            </p:extLst>
          </p:nvPr>
        </p:nvGraphicFramePr>
        <p:xfrm>
          <a:off x="611560" y="476250"/>
          <a:ext cx="8476878" cy="631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Graf" r:id="rId3" imgW="7753249" imgH="4695778" progId="MSGraph.Chart.8">
                  <p:embed followColorScheme="full"/>
                </p:oleObj>
              </mc:Choice>
              <mc:Fallback>
                <p:oleObj name="Graf" r:id="rId3" imgW="7753249" imgH="469577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76250"/>
                        <a:ext cx="8476878" cy="631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pru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45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860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2225" y="188640"/>
            <a:ext cx="8278813" cy="576064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4000" b="1" u="sng" dirty="0" smtClean="0">
                <a:solidFill>
                  <a:schemeClr val="tx1"/>
                </a:solidFill>
              </a:rPr>
              <a:t>Míra závislosti (65+/15-64)</a:t>
            </a:r>
            <a:endParaRPr lang="en-US" altLang="cs-CZ" sz="4000" b="1" u="sng" dirty="0" smtClean="0">
              <a:solidFill>
                <a:schemeClr val="tx1"/>
              </a:solidFill>
            </a:endParaRPr>
          </a:p>
        </p:txBody>
      </p:sp>
      <p:sp>
        <p:nvSpPr>
          <p:cNvPr id="8196" name="TextovéPole 1"/>
          <p:cNvSpPr txBox="1">
            <a:spLocks noChangeArrowheads="1"/>
          </p:cNvSpPr>
          <p:nvPr/>
        </p:nvSpPr>
        <p:spPr bwMode="auto">
          <a:xfrm>
            <a:off x="6948488" y="6426200"/>
            <a:ext cx="17272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100" i="1"/>
              <a:t>zdroj: EUROPOP 2011</a:t>
            </a:r>
            <a:endParaRPr lang="en-GB" altLang="cs-CZ" sz="1100"/>
          </a:p>
        </p:txBody>
      </p:sp>
      <p:pic>
        <p:nvPicPr>
          <p:cNvPr id="8197" name="Obrázek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90" y="980729"/>
            <a:ext cx="8410560" cy="557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 flipH="1" flipV="1">
            <a:off x="5076825" y="4076700"/>
            <a:ext cx="1295400" cy="431800"/>
          </a:xfrm>
          <a:prstGeom prst="straightConnector1">
            <a:avLst/>
          </a:prstGeom>
          <a:ln w="762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9" name="TextovéPole 10"/>
          <p:cNvSpPr txBox="1">
            <a:spLocks noChangeArrowheads="1"/>
          </p:cNvSpPr>
          <p:nvPr/>
        </p:nvSpPr>
        <p:spPr bwMode="auto">
          <a:xfrm>
            <a:off x="6372225" y="4292600"/>
            <a:ext cx="1008063" cy="369888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21635569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066800" y="461733"/>
            <a:ext cx="7696200" cy="57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4400" b="1" dirty="0">
                <a:latin typeface="Arial" pitchFamily="34" charset="0"/>
              </a:rPr>
              <a:t>Obsah </a:t>
            </a:r>
            <a:r>
              <a:rPr lang="cs-CZ" altLang="cs-CZ" sz="4400" b="1" dirty="0" smtClean="0">
                <a:latin typeface="Arial" pitchFamily="34" charset="0"/>
              </a:rPr>
              <a:t>vystoupení</a:t>
            </a:r>
            <a:endParaRPr lang="cs-CZ" altLang="cs-CZ" b="1" dirty="0">
              <a:latin typeface="Arial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cs-CZ" altLang="cs-CZ" sz="2800" b="1" dirty="0">
                <a:latin typeface="Arial" pitchFamily="34" charset="0"/>
              </a:rPr>
              <a:t> </a:t>
            </a:r>
            <a:r>
              <a:rPr lang="cs-CZ" altLang="cs-CZ" sz="2800" b="1" dirty="0" smtClean="0">
                <a:latin typeface="Arial" pitchFamily="34" charset="0"/>
              </a:rPr>
              <a:t>Úvodní zamyšlení a základní informace</a:t>
            </a:r>
            <a:endParaRPr lang="cs-CZ" altLang="cs-CZ" sz="2800" b="1" dirty="0">
              <a:latin typeface="Arial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cs-CZ" altLang="cs-CZ" sz="2800" b="1" dirty="0">
                <a:latin typeface="Arial" pitchFamily="34" charset="0"/>
              </a:rPr>
              <a:t> Demografická situace a její </a:t>
            </a:r>
            <a:r>
              <a:rPr lang="cs-CZ" altLang="cs-CZ" sz="2800" b="1" dirty="0" smtClean="0">
                <a:latin typeface="Arial" pitchFamily="34" charset="0"/>
              </a:rPr>
              <a:t>vliv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cs-CZ" altLang="cs-CZ" sz="2800" b="1" dirty="0" smtClean="0">
                <a:latin typeface="Arial" pitchFamily="34" charset="0"/>
              </a:rPr>
              <a:t> Shrnutí vývoje důchodového zabezpečení</a:t>
            </a:r>
            <a:endParaRPr lang="cs-CZ" altLang="cs-CZ" sz="2800" b="1" dirty="0">
              <a:latin typeface="Arial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cs-CZ" altLang="cs-CZ" sz="2800" b="1" dirty="0">
                <a:latin typeface="Arial" pitchFamily="34" charset="0"/>
              </a:rPr>
              <a:t> Diskuse o reformě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cs-CZ" altLang="cs-CZ" sz="2800" b="1" dirty="0">
                <a:latin typeface="Arial" pitchFamily="34" charset="0"/>
              </a:rPr>
              <a:t> Mezinárodní </a:t>
            </a:r>
            <a:r>
              <a:rPr lang="cs-CZ" altLang="cs-CZ" sz="2800" b="1" dirty="0" smtClean="0">
                <a:latin typeface="Arial" pitchFamily="34" charset="0"/>
              </a:rPr>
              <a:t>kontext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cs-CZ" altLang="cs-CZ" sz="2800" b="1" dirty="0" smtClean="0">
                <a:latin typeface="Arial" pitchFamily="34" charset="0"/>
              </a:rPr>
              <a:t> Penzijní připojištění </a:t>
            </a:r>
            <a:r>
              <a:rPr lang="cs-CZ" altLang="cs-CZ" sz="2400" b="1" dirty="0" smtClean="0">
                <a:latin typeface="Arial" pitchFamily="34" charset="0"/>
              </a:rPr>
              <a:t>(respektive doplňkové důchodové spoření)</a:t>
            </a:r>
            <a:endParaRPr lang="cs-CZ" altLang="cs-CZ" sz="2800" b="1" dirty="0">
              <a:latin typeface="Arial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cs-CZ" altLang="cs-CZ" sz="2800" b="1" dirty="0">
                <a:latin typeface="Arial" pitchFamily="34" charset="0"/>
              </a:rPr>
              <a:t> </a:t>
            </a:r>
            <a:r>
              <a:rPr lang="cs-CZ" altLang="cs-CZ" sz="2800" b="1" dirty="0" smtClean="0">
                <a:latin typeface="Arial" pitchFamily="34" charset="0"/>
              </a:rPr>
              <a:t>Podoba důchodových změn v budoucnu</a:t>
            </a:r>
            <a:endParaRPr lang="cs-CZ" altLang="cs-CZ" sz="2800" b="1" dirty="0">
              <a:latin typeface="Arial" pitchFamily="34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219200" y="6400800"/>
            <a:ext cx="746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sz="1400">
                <a:solidFill>
                  <a:srgbClr val="777777"/>
                </a:solidFill>
                <a:latin typeface="Arial" pitchFamily="34" charset="0"/>
                <a:cs typeface="Times New Roman" pitchFamily="18" charset="0"/>
              </a:rPr>
              <a:t>tel: 221 206 512, e-mail: vera.mala@mpsv.cz, www.mpsv.cz, www.noviny-mpsv.cz</a:t>
            </a:r>
            <a:r>
              <a:rPr lang="en-US" altLang="cs-CZ" sz="1400">
                <a:solidFill>
                  <a:srgbClr val="777777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219200" y="6172200"/>
            <a:ext cx="746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sz="1400">
                <a:solidFill>
                  <a:srgbClr val="777777"/>
                </a:solidFill>
                <a:latin typeface="Arial" pitchFamily="34" charset="0"/>
                <a:cs typeface="Times New Roman" pitchFamily="18" charset="0"/>
              </a:rPr>
              <a:t>Ministerstvo práce a sociálních v</a:t>
            </a:r>
            <a:r>
              <a:rPr lang="cs-CZ" altLang="cs-CZ" sz="1400">
                <a:solidFill>
                  <a:srgbClr val="777777"/>
                </a:solidFill>
                <a:latin typeface="Arial" pitchFamily="34" charset="0"/>
              </a:rPr>
              <a:t>ě</a:t>
            </a:r>
            <a:r>
              <a:rPr lang="en-US" altLang="cs-CZ" sz="1400">
                <a:solidFill>
                  <a:srgbClr val="777777"/>
                </a:solidFill>
                <a:latin typeface="Arial" pitchFamily="34" charset="0"/>
                <a:cs typeface="Times New Roman" pitchFamily="18" charset="0"/>
              </a:rPr>
              <a:t>cí, Tiskové oddělení, Na Po</a:t>
            </a:r>
            <a:r>
              <a:rPr lang="cs-CZ" altLang="cs-CZ" sz="1400">
                <a:solidFill>
                  <a:srgbClr val="777777"/>
                </a:solidFill>
                <a:latin typeface="Arial" pitchFamily="34" charset="0"/>
              </a:rPr>
              <a:t>ř</a:t>
            </a:r>
            <a:r>
              <a:rPr lang="en-US" altLang="cs-CZ" sz="1400">
                <a:solidFill>
                  <a:srgbClr val="777777"/>
                </a:solidFill>
                <a:latin typeface="Arial" pitchFamily="34" charset="0"/>
                <a:cs typeface="Times New Roman" pitchFamily="18" charset="0"/>
              </a:rPr>
              <a:t>í</a:t>
            </a:r>
            <a:r>
              <a:rPr lang="cs-CZ" altLang="cs-CZ" sz="1400">
                <a:solidFill>
                  <a:srgbClr val="777777"/>
                </a:solidFill>
                <a:latin typeface="Arial" pitchFamily="34" charset="0"/>
              </a:rPr>
              <a:t>č</a:t>
            </a:r>
            <a:r>
              <a:rPr lang="en-US" altLang="cs-CZ" sz="1400">
                <a:solidFill>
                  <a:srgbClr val="777777"/>
                </a:solidFill>
                <a:latin typeface="Arial" pitchFamily="34" charset="0"/>
                <a:cs typeface="Times New Roman" pitchFamily="18" charset="0"/>
              </a:rPr>
              <a:t>ním právu 1, 128 01 Praha 2</a:t>
            </a:r>
            <a:endParaRPr lang="cs-CZ" altLang="cs-CZ" sz="800">
              <a:solidFill>
                <a:srgbClr val="777777"/>
              </a:solidFill>
              <a:latin typeface="Aria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00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388424" cy="11521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3200" b="1" dirty="0" smtClean="0">
                <a:effectLst/>
              </a:rPr>
              <a:t>Očekávaný dopad demografie – MMF</a:t>
            </a:r>
            <a:endParaRPr lang="cs-CZ" sz="2800" dirty="0"/>
          </a:p>
        </p:txBody>
      </p:sp>
      <p:pic>
        <p:nvPicPr>
          <p:cNvPr id="4" name="Picture 1028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971600" y="1484784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endParaRPr lang="cs-CZ" sz="1600" b="1" dirty="0"/>
          </a:p>
          <a:p>
            <a:pPr>
              <a:lnSpc>
                <a:spcPct val="150000"/>
              </a:lnSpc>
            </a:pPr>
            <a:endParaRPr lang="cs-CZ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1484784"/>
            <a:ext cx="5767387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971600" y="4941168"/>
            <a:ext cx="784887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cs-CZ" dirty="0" smtClean="0"/>
              <a:t>Silný </a:t>
            </a:r>
            <a:r>
              <a:rPr lang="cs-CZ" dirty="0"/>
              <a:t>negativní vliv prodlužování věku dožití bude vyrovnáván hlavně zpřísňováním nároku (věk) a snížením náhradového poměru.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cs-CZ" dirty="0"/>
              <a:t>Změny účasti na trhu práce ke stabilitě důchodového účtu významně nepřispějí</a:t>
            </a:r>
          </a:p>
          <a:p>
            <a:endParaRPr lang="cs-CZ" sz="1200" dirty="0" smtClean="0"/>
          </a:p>
          <a:p>
            <a:r>
              <a:rPr lang="cs-CZ" sz="1200" dirty="0" smtClean="0"/>
              <a:t>Zdroj</a:t>
            </a:r>
            <a:r>
              <a:rPr lang="cs-CZ" sz="1200" dirty="0"/>
              <a:t>: 	IMF </a:t>
            </a:r>
            <a:r>
              <a:rPr lang="cs-CZ" sz="1200" dirty="0" err="1"/>
              <a:t>December</a:t>
            </a:r>
            <a:r>
              <a:rPr lang="cs-CZ" sz="1200" dirty="0"/>
              <a:t> 2011  </a:t>
            </a:r>
          </a:p>
          <a:p>
            <a:r>
              <a:rPr lang="cs-CZ" sz="1200" dirty="0"/>
              <a:t>	</a:t>
            </a:r>
            <a:r>
              <a:rPr lang="cs-CZ" sz="1200" dirty="0" err="1"/>
              <a:t>The</a:t>
            </a:r>
            <a:r>
              <a:rPr lang="cs-CZ" sz="1200" dirty="0"/>
              <a:t> </a:t>
            </a:r>
            <a:r>
              <a:rPr lang="cs-CZ" sz="1200" dirty="0" err="1"/>
              <a:t>Challenge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Public Pension </a:t>
            </a:r>
            <a:r>
              <a:rPr lang="cs-CZ" sz="1200" dirty="0" err="1"/>
              <a:t>Reform</a:t>
            </a:r>
            <a:r>
              <a:rPr lang="cs-CZ" sz="1200" dirty="0"/>
              <a:t> in </a:t>
            </a:r>
            <a:r>
              <a:rPr lang="cs-CZ" sz="1200" dirty="0" err="1"/>
              <a:t>Advanced</a:t>
            </a:r>
            <a:r>
              <a:rPr lang="cs-CZ" sz="1200" dirty="0"/>
              <a:t> and </a:t>
            </a:r>
            <a:r>
              <a:rPr lang="cs-CZ" sz="1200" dirty="0" err="1"/>
              <a:t>Emerging</a:t>
            </a:r>
            <a:r>
              <a:rPr lang="cs-CZ" sz="1200" dirty="0"/>
              <a:t> </a:t>
            </a:r>
            <a:r>
              <a:rPr lang="cs-CZ" sz="1200" dirty="0" err="1"/>
              <a:t>Economies</a:t>
            </a:r>
            <a:endParaRPr lang="cs-CZ" sz="1200" dirty="0"/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673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Shrnutí vývoje důchodového zabezpečení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412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93574" y="260648"/>
            <a:ext cx="8062913" cy="1027112"/>
          </a:xfrm>
        </p:spPr>
        <p:txBody>
          <a:bodyPr/>
          <a:lstStyle/>
          <a:p>
            <a:r>
              <a:rPr lang="cs-CZ" altLang="cs-CZ" sz="3600" b="1" dirty="0"/>
              <a:t>Historie důchodového zabezpečení</a:t>
            </a:r>
            <a:br>
              <a:rPr lang="cs-CZ" altLang="cs-CZ" sz="3600" b="1" dirty="0"/>
            </a:br>
            <a:r>
              <a:rPr lang="cs-CZ" altLang="cs-CZ" sz="3600" b="1" dirty="0"/>
              <a:t>(na území ČR)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3424"/>
            <a:ext cx="8382000" cy="51845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/>
              <a:t>1771-1781 – vydány penzijní normály, monarchie odměňuje vdovy a sirotky a „věrně sloužící“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1888/9 – Bismarck, vznik státní institucionalizované podoby zabezpečení ve stáří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1888 - </a:t>
            </a:r>
            <a:r>
              <a:rPr lang="cs-CZ" altLang="cs-CZ" sz="2400" dirty="0" err="1"/>
              <a:t>Taafe</a:t>
            </a:r>
            <a:r>
              <a:rPr lang="cs-CZ" altLang="cs-CZ" sz="2400" dirty="0"/>
              <a:t> v Rakousku-Uhersku zavádí </a:t>
            </a:r>
            <a:r>
              <a:rPr lang="cs-CZ" altLang="cs-CZ" sz="2400" dirty="0" err="1"/>
              <a:t>nem</a:t>
            </a:r>
            <a:r>
              <a:rPr lang="cs-CZ" altLang="cs-CZ" sz="2400" dirty="0"/>
              <a:t>. a později důchodové zabezpečení (1907)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1924 – zákon republiky </a:t>
            </a:r>
            <a:r>
              <a:rPr lang="cs-CZ" altLang="cs-CZ" sz="2400" dirty="0" smtClean="0"/>
              <a:t>československé </a:t>
            </a:r>
            <a:r>
              <a:rPr lang="cs-CZ" altLang="cs-CZ" sz="1800" dirty="0" smtClean="0"/>
              <a:t>(účinnost 1926)</a:t>
            </a:r>
            <a:endParaRPr lang="cs-CZ" altLang="cs-CZ" sz="18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1948 – zákon navazující na tradici </a:t>
            </a:r>
            <a:r>
              <a:rPr lang="cs-CZ" altLang="cs-CZ" sz="2400" dirty="0" smtClean="0"/>
              <a:t>Bismarcka (zásluhovost) </a:t>
            </a:r>
            <a:r>
              <a:rPr lang="cs-CZ" altLang="cs-CZ" sz="2400" dirty="0"/>
              <a:t>a </a:t>
            </a:r>
            <a:r>
              <a:rPr lang="cs-CZ" altLang="cs-CZ" sz="2400" dirty="0" err="1" smtClean="0"/>
              <a:t>Beveridge</a:t>
            </a:r>
            <a:r>
              <a:rPr lang="cs-CZ" altLang="cs-CZ" sz="2400" dirty="0" smtClean="0"/>
              <a:t> (univerzální pokrytí)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50 až 80 léta – </a:t>
            </a:r>
            <a:r>
              <a:rPr lang="cs-CZ" altLang="cs-CZ" sz="2400" dirty="0" smtClean="0"/>
              <a:t>deformace (věk žen, v kategoriích cca polovina zaměstnanců, potírání OSVČ, volné profese…)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800" b="1" dirty="0" smtClean="0"/>
              <a:t>(</a:t>
            </a:r>
            <a:r>
              <a:rPr lang="cs-CZ" altLang="cs-CZ" sz="2800" b="1" dirty="0"/>
              <a:t>velká tradice sociálního pojištění v ČR !)</a:t>
            </a:r>
          </a:p>
        </p:txBody>
      </p:sp>
      <p:pic>
        <p:nvPicPr>
          <p:cNvPr id="6148" name="Picture 4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412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332656"/>
            <a:ext cx="7772400" cy="1347788"/>
          </a:xfrm>
        </p:spPr>
        <p:txBody>
          <a:bodyPr/>
          <a:lstStyle/>
          <a:p>
            <a:r>
              <a:rPr lang="cs-CZ" altLang="cs-CZ" sz="3200" b="1" dirty="0" smtClean="0"/>
              <a:t>Hlavní body reformy </a:t>
            </a:r>
            <a:r>
              <a:rPr lang="cs-CZ" altLang="cs-CZ" sz="3200" b="1" dirty="0"/>
              <a:t>důchodového systému v letech 1990 až </a:t>
            </a:r>
            <a:r>
              <a:rPr lang="cs-CZ" altLang="cs-CZ" sz="3200" b="1" dirty="0" smtClean="0"/>
              <a:t>2013 </a:t>
            </a:r>
            <a:r>
              <a:rPr lang="cs-CZ" altLang="cs-CZ" sz="1800" b="1" dirty="0"/>
              <a:t>(I)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60848"/>
            <a:ext cx="8534400" cy="4941168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u="sng" dirty="0"/>
              <a:t>1990-1992</a:t>
            </a:r>
            <a:r>
              <a:rPr lang="cs-CZ" altLang="cs-CZ" sz="2400" dirty="0"/>
              <a:t>: odstranění prvních disproporcí (kategorie, OSVČ, osobní důchody), reforma institucionálního rámce (sjednocení roztříštěné právní úpravy organizace a provádění – vznik ČSSZ</a:t>
            </a:r>
            <a:r>
              <a:rPr lang="cs-CZ" altLang="cs-CZ" sz="2400" dirty="0" smtClean="0"/>
              <a:t>).</a:t>
            </a:r>
            <a:endParaRPr lang="cs-CZ" altLang="cs-CZ" sz="2400" u="sng" dirty="0" smtClean="0"/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u="sng" dirty="0" smtClean="0"/>
              <a:t>1993</a:t>
            </a:r>
            <a:r>
              <a:rPr lang="cs-CZ" altLang="cs-CZ" sz="2400" dirty="0"/>
              <a:t>: zavedení pojistného – sazba 27,2 % </a:t>
            </a:r>
            <a:r>
              <a:rPr lang="cs-CZ" altLang="cs-CZ" sz="2400" dirty="0" smtClean="0"/>
              <a:t>(oddělený zákon, žádná vazba na zákon upravující výši důchodů).</a:t>
            </a:r>
            <a:endParaRPr lang="cs-CZ" altLang="cs-CZ" sz="2400" u="sng" dirty="0" smtClean="0"/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u="sng" dirty="0" smtClean="0"/>
              <a:t>1994</a:t>
            </a:r>
            <a:r>
              <a:rPr lang="cs-CZ" altLang="cs-CZ" sz="2400" dirty="0"/>
              <a:t>: vznik penzijního připojištění se státním </a:t>
            </a:r>
            <a:r>
              <a:rPr lang="cs-CZ" altLang="cs-CZ" sz="2400" dirty="0" smtClean="0"/>
              <a:t>příspěvkem.</a:t>
            </a:r>
            <a:endParaRPr lang="cs-CZ" altLang="cs-CZ" sz="2400" u="sng" dirty="0" smtClean="0"/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u="sng" dirty="0" smtClean="0"/>
              <a:t>1995</a:t>
            </a:r>
            <a:r>
              <a:rPr lang="cs-CZ" altLang="cs-CZ" sz="2400" dirty="0"/>
              <a:t>: zákon 155/1995 Sb. – účinnost od 1.1. </a:t>
            </a:r>
            <a:r>
              <a:rPr lang="cs-CZ" altLang="cs-CZ" sz="2400" dirty="0" smtClean="0"/>
              <a:t>1996.</a:t>
            </a:r>
            <a:endParaRPr lang="cs-CZ" altLang="cs-CZ" sz="2400" dirty="0"/>
          </a:p>
        </p:txBody>
      </p:sp>
      <p:pic>
        <p:nvPicPr>
          <p:cNvPr id="8196" name="Picture 4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953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556792"/>
          </a:xfrm>
        </p:spPr>
        <p:txBody>
          <a:bodyPr/>
          <a:lstStyle/>
          <a:p>
            <a:r>
              <a:rPr lang="cs-CZ" altLang="cs-CZ" sz="3200" b="1" dirty="0" smtClean="0"/>
              <a:t>Hlavní body reformy </a:t>
            </a:r>
            <a:r>
              <a:rPr lang="cs-CZ" altLang="cs-CZ" sz="3200" b="1" dirty="0"/>
              <a:t>důchodového systému v roce 1990 – </a:t>
            </a:r>
            <a:r>
              <a:rPr lang="cs-CZ" altLang="cs-CZ" sz="3200" b="1" dirty="0" smtClean="0"/>
              <a:t>2013 </a:t>
            </a:r>
            <a:r>
              <a:rPr lang="cs-CZ" altLang="cs-CZ" sz="1600" b="1" dirty="0"/>
              <a:t>(II)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2816"/>
            <a:ext cx="8458200" cy="5115726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u="sng" dirty="0" smtClean="0"/>
              <a:t>Klíčovou </a:t>
            </a:r>
            <a:r>
              <a:rPr lang="cs-CZ" altLang="cs-CZ" sz="2800" b="1" u="sng" dirty="0"/>
              <a:t>právní úpravou se stal zákon 155/1995 </a:t>
            </a:r>
            <a:r>
              <a:rPr lang="cs-CZ" altLang="cs-CZ" sz="2800" b="1" u="sng" dirty="0" smtClean="0"/>
              <a:t>Sb.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u="sng" dirty="0" smtClean="0"/>
              <a:t>Přinesl </a:t>
            </a:r>
            <a:r>
              <a:rPr lang="cs-CZ" altLang="cs-CZ" sz="2800" b="1" u="sng" dirty="0"/>
              <a:t>několik </a:t>
            </a:r>
            <a:r>
              <a:rPr lang="cs-CZ" altLang="cs-CZ" sz="2800" b="1" u="sng" dirty="0" smtClean="0"/>
              <a:t>zásadních </a:t>
            </a:r>
            <a:r>
              <a:rPr lang="cs-CZ" altLang="cs-CZ" sz="2800" b="1" u="sng" dirty="0"/>
              <a:t>dynamických principů:</a:t>
            </a:r>
          </a:p>
          <a:p>
            <a:pPr>
              <a:lnSpc>
                <a:spcPct val="90000"/>
              </a:lnSpc>
            </a:pPr>
            <a:endParaRPr lang="cs-CZ" altLang="cs-CZ" sz="11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Zahájeno </a:t>
            </a:r>
            <a:r>
              <a:rPr lang="cs-CZ" altLang="cs-CZ" sz="2400" dirty="0"/>
              <a:t>zvyšování důchodového věku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Zaveden pružný důchodový </a:t>
            </a:r>
            <a:r>
              <a:rPr lang="cs-CZ" altLang="cs-CZ" sz="2400" dirty="0" smtClean="0"/>
              <a:t>věk (předčasný a odložený)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Postupné prodlužování </a:t>
            </a:r>
            <a:r>
              <a:rPr lang="cs-CZ" altLang="cs-CZ" sz="2400" dirty="0"/>
              <a:t>rozhodného období </a:t>
            </a:r>
            <a:r>
              <a:rPr lang="cs-CZ" altLang="cs-CZ" sz="2400" dirty="0" smtClean="0"/>
              <a:t>(z 10 na 30 let)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Dynamická formule při výpočtu důchodu (</a:t>
            </a:r>
            <a:r>
              <a:rPr lang="cs-CZ" altLang="cs-CZ" sz="2400" dirty="0" err="1" smtClean="0"/>
              <a:t>red</a:t>
            </a:r>
            <a:r>
              <a:rPr lang="cs-CZ" altLang="cs-CZ" sz="2400" dirty="0" smtClean="0"/>
              <a:t>. hranice)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Zpřesnění definice invalidity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Zavedení vdoveckých důchodů (rovnost </a:t>
            </a:r>
            <a:r>
              <a:rPr lang="cs-CZ" altLang="cs-CZ" sz="2400" dirty="0" smtClean="0"/>
              <a:t>žen a mužů)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Ukotvení </a:t>
            </a:r>
            <a:r>
              <a:rPr lang="cs-CZ" altLang="cs-CZ" sz="2400" dirty="0" smtClean="0"/>
              <a:t>povinné pravidelné </a:t>
            </a:r>
            <a:r>
              <a:rPr lang="cs-CZ" altLang="cs-CZ" sz="2400" dirty="0"/>
              <a:t>valorizace </a:t>
            </a:r>
            <a:r>
              <a:rPr lang="cs-CZ" altLang="cs-CZ" sz="2400" dirty="0" smtClean="0"/>
              <a:t>důchodů (inflace)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Soulad s pravidly EU</a:t>
            </a:r>
          </a:p>
        </p:txBody>
      </p:sp>
      <p:pic>
        <p:nvPicPr>
          <p:cNvPr id="23556" name="Picture 4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990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32656"/>
            <a:ext cx="7772400" cy="1276350"/>
          </a:xfrm>
        </p:spPr>
        <p:txBody>
          <a:bodyPr/>
          <a:lstStyle/>
          <a:p>
            <a:r>
              <a:rPr lang="cs-CZ" altLang="cs-CZ" sz="3200" b="1" dirty="0" smtClean="0"/>
              <a:t>Hlavní body reformy </a:t>
            </a:r>
            <a:r>
              <a:rPr lang="cs-CZ" altLang="cs-CZ" sz="3200" b="1" dirty="0"/>
              <a:t>důchodového systému v letech </a:t>
            </a:r>
            <a:r>
              <a:rPr lang="cs-CZ" altLang="cs-CZ" sz="3200" b="1" dirty="0" smtClean="0"/>
              <a:t>1990-2013 </a:t>
            </a:r>
            <a:r>
              <a:rPr lang="cs-CZ" altLang="cs-CZ" sz="1600" b="1" dirty="0"/>
              <a:t>(III)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44824"/>
            <a:ext cx="8458200" cy="5013176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altLang="cs-CZ" sz="2400" u="sng" dirty="0"/>
              <a:t>1996</a:t>
            </a:r>
            <a:r>
              <a:rPr lang="cs-CZ" altLang="cs-CZ" sz="2400" dirty="0"/>
              <a:t>: vytvořen zvláštní účet důchodového pojištění v rámci státního rozpočtu, pokles pojistné sazby z 27,2 % na 26 </a:t>
            </a:r>
            <a:r>
              <a:rPr lang="cs-CZ" altLang="cs-CZ" sz="2400" dirty="0" smtClean="0"/>
              <a:t>%.</a:t>
            </a:r>
            <a:endParaRPr lang="cs-CZ" altLang="cs-CZ" sz="2400" u="sng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altLang="cs-CZ" sz="2400" u="sng" dirty="0"/>
              <a:t>1997</a:t>
            </a:r>
            <a:r>
              <a:rPr lang="cs-CZ" altLang="cs-CZ" sz="2400" dirty="0"/>
              <a:t>: omezení zápočtu některých náhradních dob na 80 %, dočasné omezení valorizace důchodů ze 100 % CPI na 70 % CPI („úsporné balíčky</a:t>
            </a:r>
            <a:r>
              <a:rPr lang="cs-CZ" altLang="cs-CZ" sz="2400" dirty="0" smtClean="0"/>
              <a:t>“).</a:t>
            </a:r>
            <a:endParaRPr lang="cs-CZ" altLang="cs-CZ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altLang="cs-CZ" sz="2400" u="sng" dirty="0"/>
              <a:t>1999</a:t>
            </a:r>
            <a:r>
              <a:rPr lang="cs-CZ" altLang="cs-CZ" sz="2400" dirty="0"/>
              <a:t>: zavedení daňové podpory v penzijním připojištění se státním příspěvkem od roku </a:t>
            </a:r>
            <a:r>
              <a:rPr lang="cs-CZ" altLang="cs-CZ" sz="2400" dirty="0" smtClean="0"/>
              <a:t>2000.</a:t>
            </a:r>
            <a:endParaRPr lang="cs-CZ" altLang="cs-CZ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altLang="cs-CZ" sz="2400" u="sng" dirty="0"/>
              <a:t>2000/1</a:t>
            </a:r>
            <a:r>
              <a:rPr lang="cs-CZ" altLang="cs-CZ" sz="2400" dirty="0"/>
              <a:t>: pokus o ustavení sociální pojišťovny jako veřejnoprávní instituce a pokus o zavedení penzijního připojištění na zaměstnaneckém </a:t>
            </a:r>
            <a:r>
              <a:rPr lang="cs-CZ" altLang="cs-CZ" sz="2400" dirty="0" smtClean="0"/>
              <a:t>principu; </a:t>
            </a:r>
            <a:r>
              <a:rPr lang="cs-CZ" altLang="cs-CZ" sz="2400" dirty="0"/>
              <a:t>úprava předčasných/odložených důchodů (zpřísnění 0,6-0,9 %;1-1,3 %/motivace 1-1,5 </a:t>
            </a:r>
            <a:r>
              <a:rPr lang="cs-CZ" altLang="cs-CZ" sz="2400" dirty="0" smtClean="0"/>
              <a:t>%).</a:t>
            </a:r>
            <a:endParaRPr lang="cs-CZ" altLang="cs-CZ" sz="2400" dirty="0"/>
          </a:p>
        </p:txBody>
      </p:sp>
      <p:pic>
        <p:nvPicPr>
          <p:cNvPr id="14340" name="Picture 4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326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15278" y="332656"/>
            <a:ext cx="7772400" cy="950912"/>
          </a:xfrm>
        </p:spPr>
        <p:txBody>
          <a:bodyPr/>
          <a:lstStyle/>
          <a:p>
            <a:r>
              <a:rPr lang="cs-CZ" altLang="cs-CZ" sz="3200" b="1" dirty="0" smtClean="0"/>
              <a:t>Hlavní body reformy </a:t>
            </a:r>
            <a:r>
              <a:rPr lang="cs-CZ" altLang="cs-CZ" sz="3200" b="1" dirty="0"/>
              <a:t>důchodového systému v letech </a:t>
            </a:r>
            <a:r>
              <a:rPr lang="cs-CZ" altLang="cs-CZ" sz="3200" b="1" dirty="0" smtClean="0"/>
              <a:t>1990-2013 </a:t>
            </a:r>
            <a:r>
              <a:rPr lang="cs-CZ" altLang="cs-CZ" sz="1600" b="1" dirty="0"/>
              <a:t>(IV)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7974" y="1700808"/>
            <a:ext cx="8534400" cy="504056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u="sng" dirty="0"/>
              <a:t>2002</a:t>
            </a:r>
            <a:r>
              <a:rPr lang="cs-CZ" altLang="cs-CZ" sz="2400" dirty="0"/>
              <a:t>: úprava podmínek pravidelné valorizace (od roku 2003 vždy k 1.lednu</a:t>
            </a:r>
            <a:r>
              <a:rPr lang="cs-CZ" altLang="cs-CZ" sz="2400" dirty="0" smtClean="0"/>
              <a:t>).</a:t>
            </a:r>
            <a:endParaRPr lang="cs-CZ" altLang="cs-CZ" sz="2400" u="sng" dirty="0" smtClean="0"/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u="sng" dirty="0" smtClean="0"/>
              <a:t>2003/4</a:t>
            </a:r>
            <a:r>
              <a:rPr lang="cs-CZ" altLang="cs-CZ" sz="2400" dirty="0"/>
              <a:t>: v rámci RVF zrušen dočasně krácený předčasný důchod (od 2007</a:t>
            </a:r>
            <a:r>
              <a:rPr lang="cs-CZ" altLang="cs-CZ" sz="2400" dirty="0" smtClean="0"/>
              <a:t>),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restrukturalizace </a:t>
            </a:r>
            <a:r>
              <a:rPr lang="cs-CZ" altLang="cs-CZ" sz="2400" dirty="0"/>
              <a:t>pojistné sazby z 26 % na 28 %, umožněn souběh výdělku a starobního důchodu bez omezení, další růst min. </a:t>
            </a:r>
            <a:r>
              <a:rPr lang="cs-CZ" altLang="cs-CZ" sz="2400" dirty="0" smtClean="0"/>
              <a:t>vyměřovacího základu OSVČ, </a:t>
            </a:r>
            <a:r>
              <a:rPr lang="cs-CZ" altLang="cs-CZ" sz="2400" dirty="0"/>
              <a:t>růst důchodového věku na 63/59-63 </a:t>
            </a:r>
            <a:r>
              <a:rPr lang="cs-CZ" altLang="cs-CZ" sz="2400" dirty="0" smtClean="0"/>
              <a:t>M/Ž.</a:t>
            </a:r>
            <a:endParaRPr lang="cs-CZ" altLang="cs-CZ" sz="2400" u="sng" dirty="0" smtClean="0"/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u="sng" dirty="0" smtClean="0"/>
              <a:t>2005</a:t>
            </a:r>
            <a:r>
              <a:rPr lang="cs-CZ" altLang="cs-CZ" sz="2400" dirty="0"/>
              <a:t>: zrušení omezení u souběhu </a:t>
            </a:r>
            <a:r>
              <a:rPr lang="cs-CZ" altLang="cs-CZ" sz="2400" dirty="0" err="1"/>
              <a:t>Ič</a:t>
            </a:r>
            <a:r>
              <a:rPr lang="cs-CZ" altLang="cs-CZ" sz="2400" dirty="0"/>
              <a:t> a výdělku od </a:t>
            </a:r>
            <a:r>
              <a:rPr lang="cs-CZ" altLang="cs-CZ" sz="2400" dirty="0" smtClean="0"/>
              <a:t>2006.</a:t>
            </a:r>
            <a:endParaRPr lang="cs-CZ" altLang="cs-CZ" sz="2400" u="sng" dirty="0" smtClean="0"/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u="sng" dirty="0" smtClean="0"/>
              <a:t>2008</a:t>
            </a:r>
            <a:r>
              <a:rPr lang="cs-CZ" altLang="cs-CZ" sz="2400" dirty="0" smtClean="0"/>
              <a:t>: podmínka pro valorizaci v mimořádném termínu změněna na růst cen o 5 %.</a:t>
            </a:r>
            <a:endParaRPr lang="cs-CZ" altLang="cs-CZ" sz="2400" dirty="0"/>
          </a:p>
        </p:txBody>
      </p:sp>
      <p:pic>
        <p:nvPicPr>
          <p:cNvPr id="19460" name="Picture 4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697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950912"/>
          </a:xfrm>
        </p:spPr>
        <p:txBody>
          <a:bodyPr/>
          <a:lstStyle/>
          <a:p>
            <a:r>
              <a:rPr lang="cs-CZ" altLang="cs-CZ" sz="3200" b="1" dirty="0" smtClean="0"/>
              <a:t>Hlavní body reformy </a:t>
            </a:r>
            <a:r>
              <a:rPr lang="cs-CZ" altLang="cs-CZ" sz="3200" b="1" dirty="0"/>
              <a:t>důchodového systému v letech </a:t>
            </a:r>
            <a:r>
              <a:rPr lang="cs-CZ" altLang="cs-CZ" sz="3200" b="1" dirty="0" smtClean="0"/>
              <a:t>1990-2013 </a:t>
            </a:r>
            <a:r>
              <a:rPr lang="cs-CZ" altLang="cs-CZ" sz="1600" b="1" dirty="0" smtClean="0"/>
              <a:t>(V</a:t>
            </a:r>
            <a:r>
              <a:rPr lang="cs-CZ" altLang="cs-CZ" sz="1600" b="1" dirty="0"/>
              <a:t>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84784"/>
            <a:ext cx="8534400" cy="5373216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u="sng" dirty="0" smtClean="0"/>
              <a:t>2010</a:t>
            </a:r>
            <a:r>
              <a:rPr lang="cs-CZ" altLang="cs-CZ" sz="2400" dirty="0" smtClean="0"/>
              <a:t>: postupné prodloužení potřebné doby pojištění (z 25 na 35), 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dirty="0" smtClean="0"/>
              <a:t>plynulé pokračování zvyšování důchodového věku (65/62-65 m/ž),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dirty="0" smtClean="0"/>
              <a:t>pro pracující důchodce zrušena podmínka sjednávání pracovního poměru na nejdéle 1 rok,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dirty="0" smtClean="0"/>
              <a:t>zavedení třístupňové invalidity,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dirty="0" smtClean="0"/>
              <a:t>zpřísnění u náhradních dob (zůstaly jen tři s plným zápočtem),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dirty="0" smtClean="0"/>
              <a:t>zvýšení redukce při předčasném důchodu od třetího roku,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dirty="0" smtClean="0"/>
              <a:t>zvýšení procentní výměry po vzniku nároku a souběžném pobírání důchodu (v plné/poloviční výši).</a:t>
            </a:r>
            <a:endParaRPr lang="cs-CZ" altLang="cs-CZ" sz="2400" dirty="0"/>
          </a:p>
        </p:txBody>
      </p:sp>
      <p:pic>
        <p:nvPicPr>
          <p:cNvPr id="19460" name="Picture 4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814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1296888"/>
          </a:xfrm>
        </p:spPr>
        <p:txBody>
          <a:bodyPr/>
          <a:lstStyle/>
          <a:p>
            <a:r>
              <a:rPr lang="cs-CZ" altLang="cs-CZ" sz="3200" b="1" dirty="0" smtClean="0"/>
              <a:t>Hlavní body reformy </a:t>
            </a:r>
            <a:r>
              <a:rPr lang="cs-CZ" altLang="cs-CZ" sz="3200" b="1" dirty="0"/>
              <a:t>důchodového systému v letech </a:t>
            </a:r>
            <a:r>
              <a:rPr lang="cs-CZ" altLang="cs-CZ" sz="3200" b="1" dirty="0" smtClean="0"/>
              <a:t>1990-2013 </a:t>
            </a:r>
            <a:r>
              <a:rPr lang="cs-CZ" altLang="cs-CZ" sz="1600" b="1" dirty="0" smtClean="0"/>
              <a:t>(VI)</a:t>
            </a:r>
            <a:endParaRPr lang="cs-CZ" altLang="cs-CZ" sz="1600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44824"/>
            <a:ext cx="8534400" cy="5013176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000" u="sng" dirty="0" smtClean="0"/>
              <a:t>2011</a:t>
            </a:r>
            <a:r>
              <a:rPr lang="cs-CZ" altLang="cs-CZ" sz="2000" dirty="0" smtClean="0"/>
              <a:t>: Reakce na nález Ústavního soudu z dubna 2010 (tzv. malá důchodová reforma).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000" dirty="0" smtClean="0"/>
              <a:t>Změna výpočtové formule (posílení zásluhovosti)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sz="2000" dirty="0" smtClean="0"/>
              <a:t>Urychlení sjednocení důchodového věku mužů a žen (přechodně ženy + 6 měsíců místo + 4 měsíce).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sz="2000" dirty="0" smtClean="0"/>
              <a:t>Další zvyšování důchodového věku s „otevřeným koncem“.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sz="2000" dirty="0" smtClean="0"/>
              <a:t>Valorizace důchodů podle růstu cen (100%)  a reálných mezd (1/3) pevně ukotvena v zákoně bez možnosti volného rozhodování vlády.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sz="2000" dirty="0" smtClean="0"/>
              <a:t>Zpřísnění podmínek pro nárok na vdovský/vdovecký důchod.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sz="2000" dirty="0" smtClean="0"/>
              <a:t>Pokračování v prodlužování rozhodného období pro zjišťování příjmů (celoživotně).</a:t>
            </a:r>
            <a:endParaRPr lang="cs-CZ" sz="2000" i="1" dirty="0" smtClean="0"/>
          </a:p>
        </p:txBody>
      </p:sp>
      <p:pic>
        <p:nvPicPr>
          <p:cNvPr id="19460" name="Picture 4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499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1296888"/>
          </a:xfrm>
        </p:spPr>
        <p:txBody>
          <a:bodyPr/>
          <a:lstStyle/>
          <a:p>
            <a:r>
              <a:rPr lang="cs-CZ" altLang="cs-CZ" sz="3200" b="1" dirty="0" smtClean="0"/>
              <a:t>Hlavní body reformy </a:t>
            </a:r>
            <a:r>
              <a:rPr lang="cs-CZ" altLang="cs-CZ" sz="3200" b="1" dirty="0"/>
              <a:t>důchodového systému v letech </a:t>
            </a:r>
            <a:r>
              <a:rPr lang="cs-CZ" altLang="cs-CZ" sz="3200" b="1" dirty="0" smtClean="0"/>
              <a:t>1990-2013 </a:t>
            </a:r>
            <a:r>
              <a:rPr lang="cs-CZ" altLang="cs-CZ" sz="1600" b="1" dirty="0" smtClean="0"/>
              <a:t>(VII)</a:t>
            </a:r>
            <a:endParaRPr lang="cs-CZ" altLang="cs-CZ" sz="1600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7702" y="1556792"/>
            <a:ext cx="8534400" cy="5112568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b="1" u="sng" dirty="0" smtClean="0"/>
              <a:t>2011/12</a:t>
            </a:r>
            <a:r>
              <a:rPr lang="cs-CZ" altLang="cs-CZ" sz="2400" b="1" dirty="0" smtClean="0"/>
              <a:t>: Přijetí zákonů zavádějících systém důchodového spoření (tzv. II. pilíř), účinnost od roku 2013.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cs-CZ" altLang="cs-CZ" sz="2000" dirty="0" smtClean="0"/>
              <a:t>dobrovolná </a:t>
            </a:r>
            <a:r>
              <a:rPr lang="cs-CZ" altLang="cs-CZ" sz="2000" dirty="0"/>
              <a:t>účast – respektive dobrovolné rozhodnutí o účasti s nemožností návratu do I. </a:t>
            </a:r>
            <a:r>
              <a:rPr lang="cs-CZ" altLang="cs-CZ" sz="2000" dirty="0" smtClean="0"/>
              <a:t>pilíře.</a:t>
            </a:r>
            <a:endParaRPr lang="cs-CZ" altLang="cs-CZ" sz="2000" dirty="0"/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cs-CZ" altLang="cs-CZ" sz="2000" dirty="0"/>
              <a:t>rozhodnutí nutno učinit od nástupu na trh práce do 35 let věku.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cs-CZ" altLang="cs-CZ" sz="2000" dirty="0" smtClean="0"/>
              <a:t>při </a:t>
            </a:r>
            <a:r>
              <a:rPr lang="cs-CZ" altLang="cs-CZ" sz="2000" dirty="0"/>
              <a:t>startu reformy možnost účasti v zásadě pro všechny ekonomicky aktivní (půlroční lhůta).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cs-CZ" altLang="cs-CZ" sz="2000" dirty="0"/>
              <a:t>přesměrování 3 % z 28 % pod podmínkou navýšení pojistného o další 2 %.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cs-CZ" altLang="cs-CZ" sz="2000" dirty="0"/>
              <a:t>vytvoření subjektů (licenční řízení) spravujících prostředky v různých investičních profilech (dynamický, vyvážený, konzervativní, </a:t>
            </a:r>
            <a:r>
              <a:rPr lang="cs-CZ" altLang="cs-CZ" sz="2000" dirty="0" err="1"/>
              <a:t>st.dluhop</a:t>
            </a:r>
            <a:r>
              <a:rPr lang="cs-CZ" altLang="cs-CZ" sz="2000" dirty="0" smtClean="0"/>
              <a:t>.).</a:t>
            </a:r>
            <a:endParaRPr lang="cs-CZ" altLang="cs-CZ" sz="2000" dirty="0"/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cs-CZ" altLang="cs-CZ" sz="2000" dirty="0"/>
              <a:t>dávka vyplácená formou: I. doživotní penze („klasická“ anuita), II. doživotní penze s pozůstalostní (tři roky), III. penze („renta“) po dobu 20 </a:t>
            </a:r>
            <a:r>
              <a:rPr lang="cs-CZ" altLang="cs-CZ" sz="2000" dirty="0" smtClean="0"/>
              <a:t>let.</a:t>
            </a:r>
            <a:endParaRPr lang="cs-CZ" altLang="cs-CZ" sz="2000" i="1" dirty="0"/>
          </a:p>
        </p:txBody>
      </p:sp>
      <p:pic>
        <p:nvPicPr>
          <p:cNvPr id="19460" name="Picture 4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335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Úvodní zamyšlení a základní informace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1977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648"/>
            <a:ext cx="7772400" cy="1152128"/>
          </a:xfrm>
        </p:spPr>
        <p:txBody>
          <a:bodyPr/>
          <a:lstStyle/>
          <a:p>
            <a:r>
              <a:rPr lang="cs-CZ" altLang="cs-CZ" sz="3200" b="1" dirty="0" smtClean="0"/>
              <a:t>Hlavní body reformy </a:t>
            </a:r>
            <a:r>
              <a:rPr lang="cs-CZ" altLang="cs-CZ" sz="3200" b="1" dirty="0"/>
              <a:t>důchodového systému v letech </a:t>
            </a:r>
            <a:r>
              <a:rPr lang="cs-CZ" altLang="cs-CZ" sz="3200" b="1" dirty="0" smtClean="0"/>
              <a:t>1990-2013 </a:t>
            </a:r>
            <a:r>
              <a:rPr lang="cs-CZ" altLang="cs-CZ" sz="1600" b="1" dirty="0" smtClean="0"/>
              <a:t>(VII)</a:t>
            </a:r>
            <a:endParaRPr lang="cs-CZ" altLang="cs-CZ" sz="1600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7974" y="1772816"/>
            <a:ext cx="8534400" cy="4968552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800" u="sng" dirty="0" smtClean="0"/>
              <a:t>2012</a:t>
            </a:r>
            <a:r>
              <a:rPr lang="cs-CZ" altLang="cs-CZ" sz="2800" dirty="0" smtClean="0"/>
              <a:t>: Zavedena dočasná (na tři roky) restrikce při valorizaci důchodů (snížení zápočtu růstu cen ze 100 % na 33 %), 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800" dirty="0" smtClean="0"/>
              <a:t>Opatření revokováno po dvou letech.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800" u="sng" dirty="0" smtClean="0"/>
              <a:t>2014</a:t>
            </a:r>
            <a:r>
              <a:rPr lang="cs-CZ" altLang="cs-CZ" sz="2800" dirty="0" smtClean="0"/>
              <a:t>: Koncepční (nelegislativní) návrh na zrušení systému důchodového spoření předkládán vládě, ukončení systému navrhováno od roku 2016, respektive alternativně od roku 2017.</a:t>
            </a:r>
            <a:endParaRPr lang="cs-CZ" altLang="cs-CZ" sz="2800" dirty="0"/>
          </a:p>
        </p:txBody>
      </p:sp>
      <p:pic>
        <p:nvPicPr>
          <p:cNvPr id="19460" name="Picture 4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501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Diskuse o důchodové reformě</a:t>
            </a:r>
            <a:br>
              <a:rPr lang="cs-CZ" dirty="0" smtClean="0"/>
            </a:br>
            <a:r>
              <a:rPr lang="cs-CZ" dirty="0" smtClean="0"/>
              <a:t>-</a:t>
            </a:r>
            <a:br>
              <a:rPr lang="cs-CZ" dirty="0" smtClean="0"/>
            </a:br>
            <a:r>
              <a:rPr lang="cs-CZ" dirty="0" smtClean="0"/>
              <a:t>hlavní body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1346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672"/>
            <a:ext cx="7772400" cy="685800"/>
          </a:xfrm>
        </p:spPr>
        <p:txBody>
          <a:bodyPr/>
          <a:lstStyle/>
          <a:p>
            <a:r>
              <a:rPr lang="cs-CZ" altLang="cs-CZ" b="1" dirty="0" smtClean="0"/>
              <a:t>DISKUSE O REFORMĚ</a:t>
            </a:r>
            <a:endParaRPr lang="cs-CZ" altLang="cs-CZ" b="1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8766" y="1700808"/>
            <a:ext cx="8534400" cy="4176464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000" u="sng" dirty="0"/>
              <a:t>1999-2002</a:t>
            </a:r>
            <a:r>
              <a:rPr lang="cs-CZ" altLang="cs-CZ" sz="2000" dirty="0"/>
              <a:t>: v Senátu fungovala Komise (podvýbor) pro důchodovou </a:t>
            </a:r>
            <a:r>
              <a:rPr lang="cs-CZ" altLang="cs-CZ" sz="2000" dirty="0" smtClean="0"/>
              <a:t>reformu.</a:t>
            </a:r>
            <a:endParaRPr lang="cs-CZ" altLang="cs-CZ" sz="20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000" u="sng" dirty="0"/>
              <a:t>2000-2001</a:t>
            </a:r>
            <a:r>
              <a:rPr lang="cs-CZ" altLang="cs-CZ" sz="2000" dirty="0"/>
              <a:t>: v PSP fungovala Dočasná komise pro důchodovou reformu (shoda na nutnosti reformy</a:t>
            </a:r>
            <a:r>
              <a:rPr lang="cs-CZ" altLang="cs-CZ" sz="2000" dirty="0" smtClean="0"/>
              <a:t>).</a:t>
            </a:r>
            <a:endParaRPr lang="cs-CZ" altLang="cs-CZ" sz="20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000" u="sng" dirty="0"/>
              <a:t>2001</a:t>
            </a:r>
            <a:r>
              <a:rPr lang="cs-CZ" altLang="cs-CZ" sz="2000" dirty="0"/>
              <a:t>: Vláda vzala na vědomí materiál „Koncepce dalšího pokračování důchodové reformy</a:t>
            </a:r>
            <a:r>
              <a:rPr lang="cs-CZ" altLang="cs-CZ" sz="2000" dirty="0" smtClean="0"/>
              <a:t>“.</a:t>
            </a:r>
            <a:endParaRPr lang="cs-CZ" altLang="cs-CZ" sz="20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000" u="sng" dirty="0"/>
              <a:t>2004</a:t>
            </a:r>
            <a:r>
              <a:rPr lang="cs-CZ" altLang="cs-CZ" sz="2000" dirty="0"/>
              <a:t>: lídři politických stran se dohodli na vzniku Týmu Expertů (tzv. Bezděkova skupina) – po </a:t>
            </a:r>
            <a:r>
              <a:rPr lang="cs-CZ" altLang="cs-CZ" sz="2000" dirty="0" smtClean="0"/>
              <a:t>roce, </a:t>
            </a:r>
            <a:r>
              <a:rPr lang="cs-CZ" altLang="cs-CZ" sz="2000" dirty="0"/>
              <a:t>v červnu 2005 vychází Závěrečná </a:t>
            </a:r>
            <a:r>
              <a:rPr lang="cs-CZ" altLang="cs-CZ" sz="2000" dirty="0" smtClean="0"/>
              <a:t>zpráva.</a:t>
            </a:r>
            <a:endParaRPr lang="cs-CZ" altLang="cs-CZ" sz="20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000" u="sng" dirty="0"/>
              <a:t>2005</a:t>
            </a:r>
            <a:r>
              <a:rPr lang="cs-CZ" altLang="cs-CZ" sz="2000" dirty="0"/>
              <a:t>: </a:t>
            </a:r>
            <a:r>
              <a:rPr lang="cs-CZ" altLang="cs-CZ" sz="2000" dirty="0" smtClean="0"/>
              <a:t>návrh obecné dohody všech politických stran o základních principech směřování důchodového systému nebyl podepsán.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000" u="sng" dirty="0" smtClean="0"/>
              <a:t>2006</a:t>
            </a:r>
            <a:r>
              <a:rPr lang="cs-CZ" altLang="cs-CZ" sz="2000" dirty="0" smtClean="0"/>
              <a:t>: od července existovala politická komise, nicméně širší konsensus o podobě změn (přijatých v roce 2008, tzv. první etapa důchodové reformy) nebyl nalezen.</a:t>
            </a:r>
            <a:endParaRPr lang="cs-CZ" altLang="cs-CZ" sz="2000" dirty="0"/>
          </a:p>
        </p:txBody>
      </p:sp>
      <p:pic>
        <p:nvPicPr>
          <p:cNvPr id="86020" name="Picture 4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4800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548680"/>
            <a:ext cx="7772400" cy="720080"/>
          </a:xfrm>
        </p:spPr>
        <p:txBody>
          <a:bodyPr/>
          <a:lstStyle/>
          <a:p>
            <a:r>
              <a:rPr lang="cs-CZ" altLang="cs-CZ" b="1" dirty="0" smtClean="0"/>
              <a:t>DISKUSE O REFORMĚ</a:t>
            </a:r>
            <a:endParaRPr lang="cs-CZ" altLang="cs-CZ" b="1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556792"/>
            <a:ext cx="8815958" cy="5301208"/>
          </a:xfrm>
        </p:spPr>
        <p:txBody>
          <a:bodyPr/>
          <a:lstStyle/>
          <a:p>
            <a:pPr lvl="1">
              <a:spcAft>
                <a:spcPts val="1200"/>
              </a:spcAft>
              <a:buFontTx/>
              <a:buChar char="•"/>
            </a:pPr>
            <a:r>
              <a:rPr lang="cs-CZ" altLang="cs-CZ" sz="2000" u="sng" dirty="0" smtClean="0"/>
              <a:t>2008</a:t>
            </a:r>
            <a:r>
              <a:rPr lang="cs-CZ" altLang="cs-CZ" sz="2000" dirty="0" smtClean="0"/>
              <a:t>: MPSV připravilo „Podkladový materiál pro rozhodnutí o zavedení možnosti </a:t>
            </a:r>
            <a:r>
              <a:rPr lang="cs-CZ" altLang="cs-CZ" sz="2000" dirty="0" err="1" smtClean="0"/>
              <a:t>opt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out</a:t>
            </a:r>
            <a:r>
              <a:rPr lang="cs-CZ" altLang="cs-CZ" sz="2000" dirty="0" smtClean="0"/>
              <a:t> ze základního důchodového pojištění“.</a:t>
            </a:r>
          </a:p>
          <a:p>
            <a:pPr lvl="1">
              <a:spcAft>
                <a:spcPts val="1200"/>
              </a:spcAft>
              <a:buFontTx/>
              <a:buChar char="•"/>
            </a:pPr>
            <a:r>
              <a:rPr lang="cs-CZ" altLang="cs-CZ" sz="2000" u="sng" dirty="0" smtClean="0"/>
              <a:t>2009</a:t>
            </a:r>
            <a:r>
              <a:rPr lang="cs-CZ" altLang="cs-CZ" sz="2000" dirty="0" smtClean="0"/>
              <a:t>: návrh zákona o penzijním spoření (</a:t>
            </a:r>
            <a:r>
              <a:rPr lang="cs-CZ" altLang="cs-CZ" sz="2000" dirty="0" err="1" smtClean="0"/>
              <a:t>opt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out</a:t>
            </a:r>
            <a:r>
              <a:rPr lang="cs-CZ" altLang="cs-CZ" sz="2000" dirty="0" smtClean="0"/>
              <a:t>) byl postoupen do PSP </a:t>
            </a:r>
            <a:r>
              <a:rPr lang="cs-CZ" altLang="cs-CZ" sz="1800" dirty="0" smtClean="0"/>
              <a:t>(např. navrhována administrace/výběr pojistného prostřednictvím ČSSZ).</a:t>
            </a:r>
            <a:r>
              <a:rPr lang="cs-CZ" altLang="cs-CZ" sz="2000" dirty="0" smtClean="0"/>
              <a:t> Vzhledem k (předčasným) volbám již zákon nebyl projednán.</a:t>
            </a:r>
          </a:p>
          <a:p>
            <a:pPr lvl="1">
              <a:spcAft>
                <a:spcPts val="600"/>
              </a:spcAft>
              <a:buFontTx/>
              <a:buChar char="•"/>
            </a:pPr>
            <a:r>
              <a:rPr lang="cs-CZ" altLang="cs-CZ" sz="2000" u="sng" dirty="0" smtClean="0"/>
              <a:t>2010</a:t>
            </a:r>
            <a:r>
              <a:rPr lang="cs-CZ" altLang="cs-CZ" sz="2000" dirty="0" smtClean="0"/>
              <a:t>: Vládou s dočasným mandátem </a:t>
            </a:r>
            <a:r>
              <a:rPr lang="cs-CZ" altLang="cs-CZ" sz="2000" dirty="0"/>
              <a:t>u</a:t>
            </a:r>
            <a:r>
              <a:rPr lang="cs-CZ" altLang="cs-CZ" sz="2000" dirty="0" smtClean="0"/>
              <a:t>stavena Pracovní expertní skupina (Bezděkova komise II.), vydání závěrečné zprávy se 4 zásadami:</a:t>
            </a:r>
          </a:p>
          <a:p>
            <a:pPr lvl="2">
              <a:buFont typeface="Arial" pitchFamily="34" charset="0"/>
              <a:buChar char="•"/>
            </a:pPr>
            <a:r>
              <a:rPr lang="cs-CZ" sz="1800" dirty="0"/>
              <a:t>Fiskální udržitelnost průběžného (PAYG) důchodového pilíře</a:t>
            </a:r>
          </a:p>
          <a:p>
            <a:pPr lvl="2">
              <a:buFont typeface="Arial" pitchFamily="34" charset="0"/>
              <a:buChar char="•"/>
            </a:pPr>
            <a:r>
              <a:rPr lang="cs-CZ" sz="1800" dirty="0"/>
              <a:t>Diverzifikace zdrojů příjmů důchodců</a:t>
            </a:r>
          </a:p>
          <a:p>
            <a:pPr lvl="2">
              <a:buFont typeface="Arial" pitchFamily="34" charset="0"/>
              <a:buChar char="•"/>
            </a:pPr>
            <a:r>
              <a:rPr lang="cs-CZ" sz="1800" dirty="0"/>
              <a:t>Snížení mezigeneračních transferů</a:t>
            </a:r>
          </a:p>
          <a:p>
            <a:pPr lvl="2">
              <a:spcAft>
                <a:spcPts val="1800"/>
              </a:spcAft>
              <a:buFont typeface="Arial" pitchFamily="34" charset="0"/>
              <a:buChar char="•"/>
            </a:pPr>
            <a:r>
              <a:rPr lang="cs-CZ" sz="1800" dirty="0"/>
              <a:t>Zvýšení ekvivalence v českém důchodovém systému (souběžně verdikt ÚS</a:t>
            </a:r>
            <a:r>
              <a:rPr lang="cs-CZ" sz="1800" dirty="0" smtClean="0"/>
              <a:t>)</a:t>
            </a:r>
            <a:endParaRPr lang="cs-CZ" altLang="cs-CZ" sz="1800" dirty="0" smtClean="0"/>
          </a:p>
          <a:p>
            <a:pPr lvl="1">
              <a:spcAft>
                <a:spcPts val="1200"/>
              </a:spcAft>
              <a:buFontTx/>
              <a:buChar char="•"/>
            </a:pPr>
            <a:r>
              <a:rPr lang="cs-CZ" altLang="cs-CZ" sz="2000" u="sng" dirty="0" smtClean="0"/>
              <a:t>2010</a:t>
            </a:r>
            <a:r>
              <a:rPr lang="cs-CZ" altLang="cs-CZ" sz="2000" dirty="0" smtClean="0"/>
              <a:t>: Publikován Nález ústavního soudu o nedostatečné zásluhovosti v základním důchodovém systému.</a:t>
            </a:r>
          </a:p>
          <a:p>
            <a:pPr lvl="1">
              <a:buFontTx/>
              <a:buChar char="•"/>
            </a:pPr>
            <a:endParaRPr lang="cs-CZ" altLang="cs-CZ" sz="2800" dirty="0"/>
          </a:p>
        </p:txBody>
      </p:sp>
      <p:pic>
        <p:nvPicPr>
          <p:cNvPr id="86020" name="Picture 4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5007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1905" y="476672"/>
            <a:ext cx="7772400" cy="685800"/>
          </a:xfrm>
        </p:spPr>
        <p:txBody>
          <a:bodyPr/>
          <a:lstStyle/>
          <a:p>
            <a:r>
              <a:rPr lang="cs-CZ" altLang="cs-CZ" b="1" dirty="0" smtClean="0"/>
              <a:t>DISKUSE O REFORMĚ</a:t>
            </a:r>
            <a:endParaRPr lang="cs-CZ" altLang="cs-CZ" b="1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84784"/>
            <a:ext cx="8534400" cy="5373216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u="sng" dirty="0" smtClean="0"/>
              <a:t>2010-2011</a:t>
            </a:r>
            <a:r>
              <a:rPr lang="cs-CZ" altLang="cs-CZ" sz="2400" dirty="0" smtClean="0"/>
              <a:t>: Na přelomu roku přijetí zásadních rozhodnutí týkajících se Nálezu ÚS (tzv. malá důchodová reforma) a vzniku systému důchodového spoření – II. pilíře (tzv. velká důchodová reforma).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u="sng" dirty="0" smtClean="0"/>
              <a:t>2012</a:t>
            </a:r>
            <a:r>
              <a:rPr lang="cs-CZ" altLang="cs-CZ" sz="2400" dirty="0" smtClean="0"/>
              <a:t>: Rozhodnuto o dočasné nižší valorizaci – reakce na nepříznivý vývoj bilance státního rozpočtu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u="sng" dirty="0" smtClean="0"/>
              <a:t>2014</a:t>
            </a:r>
            <a:r>
              <a:rPr lang="cs-CZ" altLang="cs-CZ" sz="2400" dirty="0" smtClean="0"/>
              <a:t>: Založena Odborná komise pro důchodovou reformu (předseda prof. Potůček) se snahou o nalezení širšího konsensu.</a:t>
            </a:r>
            <a:endParaRPr lang="cs-CZ" altLang="cs-CZ" sz="2400" dirty="0"/>
          </a:p>
        </p:txBody>
      </p:sp>
      <p:pic>
        <p:nvPicPr>
          <p:cNvPr id="86020" name="Picture 4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5305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Důchodový systém</a:t>
            </a:r>
            <a:br>
              <a:rPr lang="cs-CZ" dirty="0" smtClean="0"/>
            </a:br>
            <a:r>
              <a:rPr lang="cs-CZ" dirty="0" smtClean="0"/>
              <a:t>-</a:t>
            </a:r>
            <a:br>
              <a:rPr lang="cs-CZ" dirty="0" smtClean="0"/>
            </a:br>
            <a:r>
              <a:rPr lang="cs-CZ" dirty="0" smtClean="0"/>
              <a:t>hlavní parametry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70687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435280" cy="907777"/>
          </a:xfrm>
        </p:spPr>
        <p:txBody>
          <a:bodyPr>
            <a:normAutofit fontScale="90000"/>
          </a:bodyPr>
          <a:lstStyle/>
          <a:p>
            <a:r>
              <a:rPr lang="cs-CZ" altLang="cs-CZ" sz="4000" b="1" u="sng" dirty="0" smtClean="0"/>
              <a:t>Rozhodné období pro výpočet důchodu</a:t>
            </a:r>
            <a:endParaRPr lang="en-US" altLang="cs-CZ" sz="4000" b="1" u="sng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908720"/>
            <a:ext cx="8928992" cy="5904656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endParaRPr lang="en-US" altLang="cs-CZ" dirty="0" smtClean="0"/>
          </a:p>
          <a:p>
            <a:pPr marL="457200" lvl="1" indent="0">
              <a:lnSpc>
                <a:spcPct val="90000"/>
              </a:lnSpc>
              <a:buNone/>
            </a:pPr>
            <a:r>
              <a:rPr lang="cs-CZ" altLang="cs-CZ" sz="2600" b="1" dirty="0" smtClean="0"/>
              <a:t>1948-1987…………posledních 10 nebo 5 let (dle výhodnosti)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cs-CZ" altLang="cs-CZ" sz="2600" b="1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cs-CZ" altLang="cs-CZ" sz="2600" b="1" dirty="0" smtClean="0"/>
              <a:t>1987-1995…………posledních 10 let a z nich nejlepších 5 let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cs-CZ" altLang="cs-CZ" sz="2600" b="1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cs-CZ" altLang="cs-CZ" sz="2600" b="1" dirty="0" smtClean="0"/>
              <a:t>1996-2011………..posledních 30 let (po roce 1985)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cs-CZ" altLang="cs-CZ" sz="2600" b="1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cs-CZ" altLang="cs-CZ" sz="2600" b="1" dirty="0" smtClean="0"/>
              <a:t>2012-……………….celoživotně, všechny příjmy (po roce 1985)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cs-CZ" altLang="cs-CZ" dirty="0" smtClean="0"/>
          </a:p>
          <a:p>
            <a:pPr marL="457200" lvl="1" indent="0">
              <a:lnSpc>
                <a:spcPct val="90000"/>
              </a:lnSpc>
              <a:buNone/>
            </a:pPr>
            <a:endParaRPr lang="cs-CZ" altLang="cs-CZ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cs-CZ" altLang="cs-CZ" sz="1800" dirty="0" smtClean="0"/>
              <a:t>xxxxxxxxxxxxxxxxxxxxxxxxxxxxxxxxxxxxxxxxxxxxxxxxxxxxxxxxxxxxxxxxxxxxxxxxxxx</a:t>
            </a:r>
            <a:endParaRPr lang="cs-CZ" altLang="cs-CZ" dirty="0" smtClean="0"/>
          </a:p>
          <a:p>
            <a:pPr marL="457200" lvl="1" indent="0">
              <a:lnSpc>
                <a:spcPct val="90000"/>
              </a:lnSpc>
              <a:buNone/>
            </a:pPr>
            <a:endParaRPr lang="cs-CZ" altLang="cs-CZ" dirty="0" smtClean="0"/>
          </a:p>
          <a:p>
            <a:pPr marL="457200" lvl="1" indent="0">
              <a:lnSpc>
                <a:spcPct val="90000"/>
              </a:lnSpc>
              <a:buNone/>
            </a:pPr>
            <a:r>
              <a:rPr lang="cs-CZ" altLang="cs-CZ" dirty="0" smtClean="0"/>
              <a:t>Po roce 1995 opuštěn </a:t>
            </a:r>
            <a:r>
              <a:rPr lang="cs-CZ" altLang="cs-CZ" dirty="0"/>
              <a:t>„</a:t>
            </a:r>
            <a:r>
              <a:rPr lang="cs-CZ" altLang="cs-CZ" dirty="0" smtClean="0"/>
              <a:t>výsluhový“ princip (z posledních let před důchodem).</a:t>
            </a:r>
            <a:endParaRPr lang="cs-CZ" altLang="cs-CZ" dirty="0"/>
          </a:p>
        </p:txBody>
      </p:sp>
      <p:pic>
        <p:nvPicPr>
          <p:cNvPr id="8196" name="Picture 4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85800" y="1052736"/>
            <a:ext cx="8278688" cy="4248472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5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5888"/>
            <a:ext cx="8458200" cy="1052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4000" b="1" u="sng" dirty="0" smtClean="0"/>
              <a:t>Náhradový poměr pro různé výše příjmu</a:t>
            </a:r>
            <a:endParaRPr lang="en-US" altLang="cs-CZ" sz="4000" b="1" u="sng" dirty="0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52736"/>
            <a:ext cx="8458200" cy="554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982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42900" y="1196752"/>
            <a:ext cx="8765604" cy="3816424"/>
          </a:xfrm>
          <a:prstGeom prst="roundRect">
            <a:avLst>
              <a:gd name="adj" fmla="val 12813"/>
            </a:avLst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554" name="Picture 2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7920880" cy="836712"/>
          </a:xfrm>
        </p:spPr>
        <p:txBody>
          <a:bodyPr>
            <a:normAutofit/>
          </a:bodyPr>
          <a:lstStyle/>
          <a:p>
            <a:r>
              <a:rPr lang="cs-CZ" altLang="cs-CZ" sz="4000" b="1" dirty="0" smtClean="0"/>
              <a:t>Vývoj výše pojistné sazby</a:t>
            </a:r>
            <a:endParaRPr lang="en-US" altLang="cs-CZ" sz="4000" b="1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7544" y="692696"/>
            <a:ext cx="8676456" cy="6165304"/>
          </a:xfrm>
        </p:spPr>
        <p:txBody>
          <a:bodyPr>
            <a:normAutofit lnSpcReduction="10000"/>
          </a:bodyPr>
          <a:lstStyle/>
          <a:p>
            <a:pPr marL="360363" indent="-360363" algn="ctr">
              <a:lnSpc>
                <a:spcPct val="90000"/>
              </a:lnSpc>
              <a:buFontTx/>
              <a:buNone/>
            </a:pPr>
            <a:r>
              <a:rPr lang="cs-CZ" altLang="cs-CZ" sz="2000" b="1" dirty="0" smtClean="0"/>
              <a:t>(v % vyměřovacího základu)</a:t>
            </a:r>
            <a:endParaRPr lang="cs-CZ" altLang="cs-CZ" sz="2000" b="1" dirty="0"/>
          </a:p>
          <a:p>
            <a:pPr marL="539750" lvl="1" indent="0">
              <a:lnSpc>
                <a:spcPct val="90000"/>
              </a:lnSpc>
              <a:buNone/>
            </a:pPr>
            <a:endParaRPr lang="cs-CZ" altLang="cs-CZ" sz="2000" b="1" dirty="0" smtClean="0"/>
          </a:p>
          <a:p>
            <a:pPr marL="539750" lvl="1" indent="0">
              <a:lnSpc>
                <a:spcPct val="90000"/>
              </a:lnSpc>
              <a:buNone/>
            </a:pPr>
            <a:r>
              <a:rPr lang="cs-CZ" altLang="cs-CZ" sz="2000" b="1" dirty="0"/>
              <a:t>	</a:t>
            </a:r>
            <a:r>
              <a:rPr lang="cs-CZ" altLang="cs-CZ" sz="2000" b="1" dirty="0" smtClean="0"/>
              <a:t>		zaměstnavatel/zaměstnanec………………..celkem</a:t>
            </a:r>
          </a:p>
          <a:p>
            <a:pPr marL="539750" lvl="1" indent="0">
              <a:lnSpc>
                <a:spcPct val="90000"/>
              </a:lnSpc>
              <a:buNone/>
            </a:pPr>
            <a:r>
              <a:rPr lang="cs-CZ" altLang="cs-CZ" b="1" dirty="0" smtClean="0"/>
              <a:t>1993-1995…………20,4……6,8………………27,2</a:t>
            </a:r>
          </a:p>
          <a:p>
            <a:pPr marL="539750" lvl="1" indent="0">
              <a:lnSpc>
                <a:spcPct val="90000"/>
              </a:lnSpc>
              <a:buNone/>
            </a:pPr>
            <a:endParaRPr lang="cs-CZ" altLang="cs-CZ" b="1" dirty="0" smtClean="0"/>
          </a:p>
          <a:p>
            <a:pPr marL="539750" lvl="1" indent="0">
              <a:lnSpc>
                <a:spcPct val="90000"/>
              </a:lnSpc>
              <a:buNone/>
            </a:pPr>
            <a:r>
              <a:rPr lang="cs-CZ" altLang="cs-CZ" b="1" dirty="0" smtClean="0"/>
              <a:t>1996-2003…………19,5…….6,5……………....26</a:t>
            </a:r>
          </a:p>
          <a:p>
            <a:pPr marL="539750" lvl="1" indent="0">
              <a:lnSpc>
                <a:spcPct val="90000"/>
              </a:lnSpc>
              <a:buNone/>
            </a:pPr>
            <a:endParaRPr lang="cs-CZ" altLang="cs-CZ" b="1" dirty="0" smtClean="0"/>
          </a:p>
          <a:p>
            <a:pPr marL="539750" lvl="1" indent="0">
              <a:lnSpc>
                <a:spcPct val="90000"/>
              </a:lnSpc>
              <a:buNone/>
            </a:pPr>
            <a:r>
              <a:rPr lang="cs-CZ" altLang="cs-CZ" b="1" dirty="0" smtClean="0"/>
              <a:t>2004-2012…………21,5…….6,5………………28</a:t>
            </a:r>
          </a:p>
          <a:p>
            <a:pPr marL="539750" lvl="1" indent="0">
              <a:lnSpc>
                <a:spcPct val="90000"/>
              </a:lnSpc>
              <a:buNone/>
            </a:pPr>
            <a:endParaRPr lang="cs-CZ" altLang="cs-CZ" b="1" dirty="0" smtClean="0"/>
          </a:p>
          <a:p>
            <a:pPr marL="539750" lvl="1" indent="0">
              <a:lnSpc>
                <a:spcPct val="90000"/>
              </a:lnSpc>
              <a:buNone/>
            </a:pPr>
            <a:r>
              <a:rPr lang="cs-CZ" altLang="cs-CZ" b="1" dirty="0" smtClean="0"/>
              <a:t>2013….účastník I…21,5……..6,5……………..28</a:t>
            </a:r>
          </a:p>
          <a:p>
            <a:pPr marL="539750" lvl="1" indent="0">
              <a:lnSpc>
                <a:spcPct val="90000"/>
              </a:lnSpc>
              <a:buNone/>
            </a:pPr>
            <a:r>
              <a:rPr lang="cs-CZ" altLang="cs-CZ" b="1" dirty="0" smtClean="0"/>
              <a:t>	   …účastník II…21,5……..8,5 (3,5+5)…….30</a:t>
            </a:r>
          </a:p>
          <a:p>
            <a:pPr marL="539750" lvl="1" indent="0">
              <a:lnSpc>
                <a:spcPct val="90000"/>
              </a:lnSpc>
              <a:buNone/>
            </a:pPr>
            <a:endParaRPr lang="cs-CZ" altLang="cs-CZ" sz="2400" b="1" dirty="0" smtClean="0"/>
          </a:p>
          <a:p>
            <a:pPr marL="539750" lvl="1" indent="0">
              <a:lnSpc>
                <a:spcPct val="90000"/>
              </a:lnSpc>
              <a:buNone/>
            </a:pPr>
            <a:r>
              <a:rPr lang="cs-CZ" altLang="cs-CZ" sz="1600" dirty="0" smtClean="0"/>
              <a:t>xxxxxxxxxxxxxxxxxxxxxxxxxxxxxxxxxxxxxxxxxxxxxxxxxxxxxxxxxxxxxxxxxxxxxxxxxxxxxx</a:t>
            </a:r>
            <a:endParaRPr lang="cs-CZ" altLang="cs-CZ" sz="2000" b="1" dirty="0" smtClean="0"/>
          </a:p>
          <a:p>
            <a:pPr marL="539750" lvl="1" indent="0">
              <a:lnSpc>
                <a:spcPct val="90000"/>
              </a:lnSpc>
              <a:buNone/>
            </a:pPr>
            <a:r>
              <a:rPr lang="cs-CZ" altLang="cs-CZ" sz="2000" b="1" dirty="0" smtClean="0"/>
              <a:t>- stropy na pojistné – diskuse od roku 2005/6, faktické zavedení od roku 2008 (čtyřnásobek), 2010-2011 (šestinásobek), 2012- (čtyřnásobek)</a:t>
            </a:r>
            <a:endParaRPr lang="cs-CZ" altLang="cs-CZ" sz="2000" b="1" dirty="0"/>
          </a:p>
          <a:p>
            <a:pPr marL="882650" lvl="1" indent="-342900">
              <a:lnSpc>
                <a:spcPct val="90000"/>
              </a:lnSpc>
              <a:buFontTx/>
              <a:buChar char="-"/>
            </a:pPr>
            <a:r>
              <a:rPr lang="cs-CZ" altLang="cs-CZ" sz="2000" b="1" dirty="0" smtClean="0"/>
              <a:t>slevy na pojistném – 2009 (srpen-prosinec)</a:t>
            </a:r>
          </a:p>
          <a:p>
            <a:pPr marL="882650" lvl="1" indent="-342900">
              <a:lnSpc>
                <a:spcPct val="90000"/>
              </a:lnSpc>
              <a:buFontTx/>
              <a:buChar char="-"/>
            </a:pPr>
            <a:r>
              <a:rPr lang="cs-CZ" altLang="cs-CZ" sz="2000" b="1" dirty="0" smtClean="0"/>
              <a:t>2013 – celkem 5 % při účasti v tzv. II. pilíři nasměrováno do PF</a:t>
            </a:r>
          </a:p>
        </p:txBody>
      </p:sp>
    </p:spTree>
    <p:extLst>
      <p:ext uri="{BB962C8B-B14F-4D97-AF65-F5344CB8AC3E}">
        <p14:creationId xmlns:p14="http://schemas.microsoft.com/office/powerpoint/2010/main" val="3223684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944"/>
            <a:ext cx="8229600" cy="792386"/>
          </a:xfrm>
        </p:spPr>
        <p:txBody>
          <a:bodyPr>
            <a:normAutofit/>
          </a:bodyPr>
          <a:lstStyle/>
          <a:p>
            <a:r>
              <a:rPr lang="cs-CZ" altLang="cs-CZ" sz="4000" b="1" u="sng" dirty="0" smtClean="0"/>
              <a:t>Pravidla (minimální) valorizace</a:t>
            </a:r>
            <a:endParaRPr lang="en-US" altLang="cs-CZ" sz="4000" b="1" u="sng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3" y="836712"/>
            <a:ext cx="8496498" cy="5976663"/>
          </a:xfrm>
        </p:spPr>
        <p:txBody>
          <a:bodyPr>
            <a:normAutofit fontScale="40000" lnSpcReduction="20000"/>
          </a:bodyPr>
          <a:lstStyle/>
          <a:p>
            <a:pPr lvl="1"/>
            <a:r>
              <a:rPr lang="cs-CZ" altLang="cs-CZ" sz="6000" b="1" dirty="0" smtClean="0"/>
              <a:t>1990-1995 „ad hoc“ reakce</a:t>
            </a:r>
          </a:p>
          <a:p>
            <a:pPr lvl="1"/>
            <a:endParaRPr lang="cs-CZ" altLang="cs-CZ" dirty="0" smtClean="0"/>
          </a:p>
          <a:p>
            <a:pPr marL="457200" lvl="1" indent="0">
              <a:buNone/>
            </a:pPr>
            <a:r>
              <a:rPr lang="cs-CZ" altLang="cs-CZ" sz="6000" b="1" dirty="0" smtClean="0"/>
              <a:t>Zohlednění růstu</a:t>
            </a:r>
            <a:r>
              <a:rPr lang="cs-CZ" altLang="cs-CZ" sz="4500" dirty="0" smtClean="0"/>
              <a:t>:…………..……......... </a:t>
            </a:r>
            <a:r>
              <a:rPr lang="cs-CZ" altLang="cs-CZ" sz="7000" b="1" dirty="0" smtClean="0"/>
              <a:t>cen (inflace)</a:t>
            </a:r>
            <a:r>
              <a:rPr lang="cs-CZ" altLang="cs-CZ" sz="4500" dirty="0" smtClean="0"/>
              <a:t>…..a.…..</a:t>
            </a:r>
            <a:r>
              <a:rPr lang="cs-CZ" altLang="cs-CZ" sz="7000" b="1" dirty="0" smtClean="0"/>
              <a:t>mezd</a:t>
            </a:r>
          </a:p>
          <a:p>
            <a:pPr marL="457200" lvl="1" indent="0">
              <a:buNone/>
            </a:pPr>
            <a:endParaRPr lang="en-US" altLang="cs-CZ" sz="3500" b="1" dirty="0" smtClean="0"/>
          </a:p>
          <a:p>
            <a:pPr lvl="1"/>
            <a:r>
              <a:rPr lang="cs-CZ" altLang="cs-CZ" sz="6000" b="1" dirty="0" smtClean="0">
                <a:latin typeface="+mj-lt"/>
              </a:rPr>
              <a:t>1996-1997……………………..………..</a:t>
            </a:r>
            <a:r>
              <a:rPr lang="cs-CZ" altLang="cs-CZ" sz="6000" b="1" dirty="0" smtClean="0">
                <a:solidFill>
                  <a:srgbClr val="FF0000"/>
                </a:solidFill>
                <a:latin typeface="+mj-lt"/>
              </a:rPr>
              <a:t>100 %..................33 %</a:t>
            </a:r>
          </a:p>
          <a:p>
            <a:pPr lvl="1"/>
            <a:endParaRPr lang="cs-CZ" altLang="cs-CZ" sz="6000" b="1" dirty="0" smtClean="0">
              <a:latin typeface="+mj-lt"/>
              <a:cs typeface="Arial" charset="0"/>
            </a:endParaRPr>
          </a:p>
          <a:p>
            <a:pPr lvl="1"/>
            <a:r>
              <a:rPr lang="cs-CZ" altLang="cs-CZ" sz="6000" b="1" dirty="0" smtClean="0">
                <a:latin typeface="+mj-lt"/>
                <a:cs typeface="Arial" charset="0"/>
              </a:rPr>
              <a:t>1998-2002…………………………………</a:t>
            </a:r>
            <a:r>
              <a:rPr lang="cs-CZ" altLang="cs-CZ" sz="6000" b="1" dirty="0" smtClean="0">
                <a:solidFill>
                  <a:srgbClr val="FF0000"/>
                </a:solidFill>
                <a:latin typeface="+mj-lt"/>
                <a:cs typeface="Arial" charset="0"/>
              </a:rPr>
              <a:t>70 %...................33 %</a:t>
            </a:r>
          </a:p>
          <a:p>
            <a:pPr lvl="1"/>
            <a:endParaRPr lang="en-US" altLang="cs-CZ" sz="6000" b="1" dirty="0" smtClean="0">
              <a:latin typeface="+mj-lt"/>
              <a:cs typeface="Arial" charset="0"/>
            </a:endParaRPr>
          </a:p>
          <a:p>
            <a:pPr lvl="1"/>
            <a:r>
              <a:rPr lang="cs-CZ" altLang="cs-CZ" sz="6000" b="1" dirty="0" smtClean="0">
                <a:latin typeface="+mj-lt"/>
                <a:cs typeface="Arial" charset="0"/>
              </a:rPr>
              <a:t>2003-2012………………………………..</a:t>
            </a:r>
            <a:r>
              <a:rPr lang="cs-CZ" altLang="cs-CZ" sz="6000" b="1" dirty="0" smtClean="0">
                <a:solidFill>
                  <a:srgbClr val="FF0000"/>
                </a:solidFill>
                <a:latin typeface="+mj-lt"/>
                <a:cs typeface="Arial" charset="0"/>
              </a:rPr>
              <a:t>100 %..................33 %</a:t>
            </a:r>
          </a:p>
          <a:p>
            <a:pPr lvl="1"/>
            <a:endParaRPr lang="cs-CZ" altLang="cs-CZ" sz="6000" b="1" dirty="0" smtClean="0">
              <a:latin typeface="+mj-lt"/>
              <a:cs typeface="Arial" charset="0"/>
            </a:endParaRPr>
          </a:p>
          <a:p>
            <a:pPr lvl="1"/>
            <a:r>
              <a:rPr lang="cs-CZ" altLang="cs-CZ" sz="6000" b="1" dirty="0" smtClean="0">
                <a:latin typeface="+mj-lt"/>
                <a:cs typeface="Arial" charset="0"/>
              </a:rPr>
              <a:t>2013-2014/15…………………………..</a:t>
            </a:r>
            <a:r>
              <a:rPr lang="cs-CZ" altLang="cs-CZ" sz="6000" b="1" dirty="0" smtClean="0">
                <a:solidFill>
                  <a:srgbClr val="FF0000"/>
                </a:solidFill>
                <a:latin typeface="+mj-lt"/>
                <a:cs typeface="Arial" charset="0"/>
              </a:rPr>
              <a:t>33 %………............33 %</a:t>
            </a:r>
          </a:p>
          <a:p>
            <a:pPr lvl="1"/>
            <a:endParaRPr lang="cs-CZ" altLang="cs-CZ" sz="6000" b="1" dirty="0" smtClean="0">
              <a:latin typeface="+mj-lt"/>
              <a:cs typeface="Arial" charset="0"/>
            </a:endParaRPr>
          </a:p>
          <a:p>
            <a:pPr lvl="1"/>
            <a:r>
              <a:rPr lang="cs-CZ" altLang="cs-CZ" sz="6000" b="1" dirty="0" smtClean="0">
                <a:latin typeface="+mj-lt"/>
                <a:cs typeface="Arial" charset="0"/>
              </a:rPr>
              <a:t>2015/16.………………………………….</a:t>
            </a:r>
            <a:r>
              <a:rPr lang="cs-CZ" altLang="cs-CZ" sz="6000" b="1" dirty="0" smtClean="0">
                <a:solidFill>
                  <a:srgbClr val="FF0000"/>
                </a:solidFill>
                <a:latin typeface="+mj-lt"/>
                <a:cs typeface="Arial" charset="0"/>
              </a:rPr>
              <a:t>100 %...................33 %</a:t>
            </a:r>
          </a:p>
          <a:p>
            <a:pPr marL="457200" lvl="1" indent="0">
              <a:buNone/>
            </a:pPr>
            <a:endParaRPr lang="cs-CZ" altLang="cs-CZ" sz="1800" dirty="0" smtClean="0">
              <a:cs typeface="Arial" charset="0"/>
            </a:endParaRPr>
          </a:p>
          <a:p>
            <a:pPr marL="457200" lvl="1" indent="0">
              <a:buNone/>
            </a:pPr>
            <a:r>
              <a:rPr lang="cs-CZ" altLang="cs-CZ" sz="1800" dirty="0" smtClean="0">
                <a:cs typeface="Arial" charset="0"/>
              </a:rPr>
              <a:t>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marL="457200" lvl="1" indent="0">
              <a:buNone/>
            </a:pPr>
            <a:endParaRPr lang="cs-CZ" altLang="cs-CZ" sz="2900" dirty="0">
              <a:cs typeface="Arial" charset="0"/>
            </a:endParaRPr>
          </a:p>
          <a:p>
            <a:pPr lvl="1"/>
            <a:r>
              <a:rPr lang="cs-CZ" altLang="cs-CZ" sz="3700" b="1" dirty="0" smtClean="0">
                <a:cs typeface="Arial" charset="0"/>
              </a:rPr>
              <a:t>Postupně </a:t>
            </a:r>
            <a:r>
              <a:rPr lang="cs-CZ" altLang="cs-CZ" sz="3700" b="1" dirty="0">
                <a:cs typeface="Arial" charset="0"/>
              </a:rPr>
              <a:t>úprava minimálních </a:t>
            </a:r>
            <a:r>
              <a:rPr lang="cs-CZ" altLang="cs-CZ" sz="3700" b="1" dirty="0" smtClean="0">
                <a:cs typeface="Arial" charset="0"/>
              </a:rPr>
              <a:t>limitů CPI </a:t>
            </a:r>
            <a:r>
              <a:rPr lang="cs-CZ" altLang="cs-CZ" sz="3700" b="1" dirty="0">
                <a:cs typeface="Arial" charset="0"/>
              </a:rPr>
              <a:t>5 - 10 %, </a:t>
            </a:r>
            <a:r>
              <a:rPr lang="cs-CZ" altLang="cs-CZ" sz="3700" b="1" dirty="0" smtClean="0">
                <a:cs typeface="Arial" charset="0"/>
              </a:rPr>
              <a:t>termínu valorizace, do roku 2007 diferencovaná valorizace tzv. </a:t>
            </a:r>
            <a:r>
              <a:rPr lang="cs-CZ" altLang="cs-CZ" sz="3700" b="1" dirty="0" err="1" smtClean="0">
                <a:cs typeface="Arial" charset="0"/>
              </a:rPr>
              <a:t>staro</a:t>
            </a:r>
            <a:r>
              <a:rPr lang="cs-CZ" altLang="cs-CZ" sz="3700" b="1" dirty="0" smtClean="0">
                <a:cs typeface="Arial" charset="0"/>
              </a:rPr>
              <a:t> a novodůchodců, různý důraz na základní a procentní výměru</a:t>
            </a:r>
            <a:endParaRPr lang="cs-CZ" altLang="cs-CZ" sz="3700" b="1" dirty="0">
              <a:cs typeface="Arial" charset="0"/>
            </a:endParaRPr>
          </a:p>
          <a:p>
            <a:pPr lvl="1"/>
            <a:r>
              <a:rPr lang="cs-CZ" altLang="cs-CZ" sz="3700" b="1" dirty="0" smtClean="0">
                <a:cs typeface="Arial" charset="0"/>
              </a:rPr>
              <a:t>Od 2012 – pouze dle zákona, nikoliv nařízení vlády, fixace základní výměry</a:t>
            </a:r>
          </a:p>
          <a:p>
            <a:pPr lvl="1"/>
            <a:r>
              <a:rPr lang="cs-CZ" altLang="cs-CZ" sz="3700" b="1" dirty="0" smtClean="0">
                <a:cs typeface="Arial" charset="0"/>
              </a:rPr>
              <a:t>Úvahy o valorizaci jen dle CPI „důchodců“ (spotřební koš pro domácnosti důchodců)</a:t>
            </a:r>
          </a:p>
        </p:txBody>
      </p:sp>
      <p:pic>
        <p:nvPicPr>
          <p:cNvPr id="6148" name="Picture 4" descr="pru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991837" y="1772816"/>
            <a:ext cx="7477899" cy="360040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0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u="sng" dirty="0" smtClean="0"/>
              <a:t>Důchodová reforma</a:t>
            </a:r>
            <a:endParaRPr lang="en-US" altLang="cs-CZ" sz="4000" b="1" u="sng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2816"/>
            <a:ext cx="8208962" cy="4895850"/>
          </a:xfrm>
        </p:spPr>
        <p:txBody>
          <a:bodyPr>
            <a:noAutofit/>
          </a:bodyPr>
          <a:lstStyle/>
          <a:p>
            <a:r>
              <a:rPr lang="cs-CZ" altLang="cs-CZ" sz="2800" dirty="0" smtClean="0"/>
              <a:t>Malé úvodní zamyšlení aneb často frekventované slovo „reforma“.</a:t>
            </a:r>
          </a:p>
          <a:p>
            <a:r>
              <a:rPr lang="cs-CZ" altLang="cs-CZ" sz="2800" dirty="0" smtClean="0"/>
              <a:t>Důchodová reforma v ČR (byla, je, nebo teprve bude?). O čem jsme již rozhodli,  o čem ještě budeme rozhodovat?</a:t>
            </a:r>
            <a:endParaRPr lang="en-US" altLang="cs-CZ" sz="1800" dirty="0" smtClean="0">
              <a:cs typeface="Arial" charset="0"/>
            </a:endParaRPr>
          </a:p>
          <a:p>
            <a:r>
              <a:rPr lang="cs-CZ" altLang="cs-CZ" sz="2800" dirty="0" smtClean="0"/>
              <a:t>Kdo vlastně rozhoduje o podobě důchodové reformy?</a:t>
            </a:r>
          </a:p>
          <a:p>
            <a:r>
              <a:rPr lang="cs-CZ" altLang="cs-CZ" sz="2800" dirty="0" smtClean="0"/>
              <a:t>Co je klíčové při zavádění změn v důchodovém zabezpečení? Pohled ČR, EU, OECD, WB, MMF</a:t>
            </a:r>
            <a:endParaRPr lang="en-US" altLang="cs-CZ" sz="2800" dirty="0" smtClean="0"/>
          </a:p>
        </p:txBody>
      </p:sp>
      <p:pic>
        <p:nvPicPr>
          <p:cNvPr id="5124" name="Picture 4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96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ru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8316912" cy="836712"/>
          </a:xfrm>
        </p:spPr>
        <p:txBody>
          <a:bodyPr>
            <a:normAutofit/>
          </a:bodyPr>
          <a:lstStyle/>
          <a:p>
            <a:r>
              <a:rPr lang="cs-CZ" altLang="cs-CZ" sz="4000" b="1" u="sng" dirty="0" smtClean="0"/>
              <a:t>Důchodový věk</a:t>
            </a:r>
            <a:endParaRPr lang="en-US" altLang="cs-CZ" sz="4000" b="1" u="sng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836712"/>
            <a:ext cx="8532812" cy="5904657"/>
          </a:xfrm>
        </p:spPr>
        <p:txBody>
          <a:bodyPr>
            <a:normAutofit/>
          </a:bodyPr>
          <a:lstStyle/>
          <a:p>
            <a:pPr marL="360363" indent="-360363" algn="ctr">
              <a:lnSpc>
                <a:spcPct val="90000"/>
              </a:lnSpc>
              <a:buFontTx/>
              <a:buNone/>
            </a:pPr>
            <a:r>
              <a:rPr lang="cs-CZ" altLang="cs-CZ" b="1" dirty="0" smtClean="0"/>
              <a:t>(vývoj zákonné úpravy od roku 1924)</a:t>
            </a:r>
            <a:endParaRPr lang="cs-CZ" altLang="cs-CZ" sz="2000" b="1" dirty="0"/>
          </a:p>
          <a:p>
            <a:pPr marL="539750" lvl="1" indent="0">
              <a:lnSpc>
                <a:spcPct val="90000"/>
              </a:lnSpc>
              <a:buNone/>
            </a:pPr>
            <a:endParaRPr lang="cs-CZ" altLang="cs-CZ" sz="2000" b="1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19" y="1412777"/>
            <a:ext cx="851748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k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424908"/>
              </p:ext>
            </p:extLst>
          </p:nvPr>
        </p:nvGraphicFramePr>
        <p:xfrm>
          <a:off x="669132" y="3068960"/>
          <a:ext cx="1080294" cy="1118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Klip" r:id="rId5" imgW="2166845" imgH="2287575" progId="MS_ClipArt_Gallery.2">
                  <p:embed/>
                </p:oleObj>
              </mc:Choice>
              <mc:Fallback>
                <p:oleObj name="Klip" r:id="rId5" imgW="2166845" imgH="2287575" progId="MS_ClipArt_Gallery.2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132" y="3068960"/>
                        <a:ext cx="1080294" cy="11187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5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61" y="4187719"/>
            <a:ext cx="1008062" cy="125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85800" y="5949280"/>
            <a:ext cx="8278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prstClr val="black"/>
                </a:solidFill>
              </a:rPr>
              <a:t>Zavedena flexibilita (např. předčasný a odložený důchod, možnost přerušení výplaty)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prstClr val="black"/>
                </a:solidFill>
              </a:rPr>
              <a:t>Po roce 1990 celkem 4x rozhodnuto o prodlužování důchodového věku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prstClr val="black"/>
                </a:solidFill>
              </a:rPr>
              <a:t>Zrušení nerovností u kategorií a směřování k sjednocení důchodového věku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315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8604250" cy="720725"/>
          </a:xfrm>
        </p:spPr>
        <p:txBody>
          <a:bodyPr/>
          <a:lstStyle/>
          <a:p>
            <a:pPr eaLnBrk="1" hangingPunct="1"/>
            <a:r>
              <a:rPr lang="cs-CZ" altLang="cs-CZ" sz="3600" b="1" u="sng" dirty="0" smtClean="0"/>
              <a:t>Důchodový věk</a:t>
            </a:r>
            <a:r>
              <a:rPr lang="cs-CZ" altLang="cs-CZ" sz="3600" b="1" u="sng" dirty="0" smtClean="0">
                <a:solidFill>
                  <a:schemeClr val="tx1"/>
                </a:solidFill>
              </a:rPr>
              <a:t> </a:t>
            </a:r>
            <a:r>
              <a:rPr lang="cs-CZ" altLang="cs-CZ" sz="3200" b="1" u="sng" dirty="0" smtClean="0">
                <a:solidFill>
                  <a:schemeClr val="tx1"/>
                </a:solidFill>
              </a:rPr>
              <a:t>– postupný </a:t>
            </a:r>
            <a:r>
              <a:rPr lang="cs-CZ" altLang="cs-CZ" sz="3200" b="1" u="sng" dirty="0" smtClean="0"/>
              <a:t>růst a sjednocení</a:t>
            </a:r>
            <a:endParaRPr lang="cs-CZ" altLang="cs-CZ" sz="2800" b="1" u="sng" dirty="0" smtClean="0">
              <a:solidFill>
                <a:schemeClr val="tx1"/>
              </a:solidFill>
            </a:endParaRP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908721"/>
            <a:ext cx="8904057" cy="58048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6806911" y="2053374"/>
            <a:ext cx="2381" cy="37353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364163" y="1096963"/>
            <a:ext cx="2592387" cy="9413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altLang="cs-CZ" dirty="0" smtClean="0">
                <a:solidFill>
                  <a:srgbClr val="FFFF00"/>
                </a:solidFill>
              </a:rPr>
              <a:t>rok </a:t>
            </a:r>
            <a:r>
              <a:rPr lang="cs-CZ" altLang="cs-CZ" dirty="0">
                <a:solidFill>
                  <a:srgbClr val="FFFF00"/>
                </a:solidFill>
              </a:rPr>
              <a:t>2041, </a:t>
            </a:r>
            <a:r>
              <a:rPr lang="cs-CZ" altLang="cs-CZ" dirty="0" smtClean="0">
                <a:solidFill>
                  <a:srgbClr val="FFFF00"/>
                </a:solidFill>
              </a:rPr>
              <a:t>důchodový věk </a:t>
            </a:r>
            <a:r>
              <a:rPr lang="cs-CZ" altLang="cs-CZ" dirty="0">
                <a:solidFill>
                  <a:srgbClr val="FFFF00"/>
                </a:solidFill>
              </a:rPr>
              <a:t>66 </a:t>
            </a:r>
            <a:r>
              <a:rPr lang="cs-CZ" altLang="cs-CZ" dirty="0" smtClean="0">
                <a:solidFill>
                  <a:srgbClr val="FFFF00"/>
                </a:solidFill>
              </a:rPr>
              <a:t>let+8 měsíců,  narození v roce </a:t>
            </a:r>
            <a:r>
              <a:rPr lang="cs-CZ" altLang="cs-CZ" dirty="0">
                <a:solidFill>
                  <a:srgbClr val="FFFF00"/>
                </a:solidFill>
              </a:rPr>
              <a:t>1975</a:t>
            </a: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6734680" y="2272797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19463" name="Picture 2" descr="pru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8"/>
          <p:cNvCxnSpPr/>
          <p:nvPr/>
        </p:nvCxnSpPr>
        <p:spPr>
          <a:xfrm flipV="1">
            <a:off x="1687544" y="2260355"/>
            <a:ext cx="0" cy="352839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051634" y="1774637"/>
            <a:ext cx="2592387" cy="92333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altLang="cs-CZ" dirty="0" smtClean="0">
                <a:solidFill>
                  <a:srgbClr val="FFFF00"/>
                </a:solidFill>
              </a:rPr>
              <a:t>rok 1995, důchodový věk 60 let (muži), narození v roce 1935</a:t>
            </a:r>
            <a:endParaRPr lang="cs-CZ" altLang="cs-CZ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96" y="3297932"/>
            <a:ext cx="694687" cy="87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34" y="4365104"/>
            <a:ext cx="599956" cy="89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107" y="2564904"/>
            <a:ext cx="998625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3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8458200" cy="93684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600" b="1" u="sng" dirty="0" smtClean="0"/>
              <a:t>Projekce průměrné doby strávené v důchodu (muži)</a:t>
            </a:r>
            <a:endParaRPr lang="en-US" altLang="cs-CZ" sz="3600" b="1" u="sng" dirty="0" smtClean="0">
              <a:solidFill>
                <a:schemeClr val="tx1"/>
              </a:solidFill>
            </a:endParaRPr>
          </a:p>
        </p:txBody>
      </p:sp>
      <p:pic>
        <p:nvPicPr>
          <p:cNvPr id="14340" name="Picture 4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2776"/>
            <a:ext cx="847030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1475656" y="4577204"/>
            <a:ext cx="7416824" cy="432048"/>
          </a:xfrm>
          <a:prstGeom prst="round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62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504055"/>
          </a:xfrm>
        </p:spPr>
        <p:txBody>
          <a:bodyPr>
            <a:normAutofit fontScale="90000"/>
          </a:bodyPr>
          <a:lstStyle/>
          <a:p>
            <a:r>
              <a:rPr lang="cs-CZ" b="1" u="sng" dirty="0" smtClean="0"/>
              <a:t>Riziko chudoby </a:t>
            </a:r>
            <a:r>
              <a:rPr lang="cs-CZ" sz="3100" b="1" u="sng" dirty="0" smtClean="0"/>
              <a:t>(65+, 2011)</a:t>
            </a:r>
            <a:endParaRPr lang="cs-CZ" sz="3100" b="1" u="sng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9731899"/>
              </p:ext>
            </p:extLst>
          </p:nvPr>
        </p:nvGraphicFramePr>
        <p:xfrm>
          <a:off x="107504" y="692696"/>
          <a:ext cx="8953376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8244408" y="6581001"/>
            <a:ext cx="894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 smtClean="0">
                <a:solidFill>
                  <a:prstClr val="black"/>
                </a:solidFill>
              </a:rPr>
              <a:t>Eurostat</a:t>
            </a:r>
            <a:endParaRPr lang="cs-CZ" sz="1200" dirty="0">
              <a:solidFill>
                <a:prstClr val="black"/>
              </a:solidFill>
            </a:endParaRPr>
          </a:p>
        </p:txBody>
      </p:sp>
      <p:pic>
        <p:nvPicPr>
          <p:cNvPr id="6" name="Picture 4" descr="pru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51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424936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Vývoj bilance důchodového systému</a:t>
            </a:r>
            <a:br>
              <a:rPr lang="cs-CZ" b="1" dirty="0" smtClean="0"/>
            </a:br>
            <a:r>
              <a:rPr lang="cs-CZ" sz="3600" dirty="0" smtClean="0"/>
              <a:t>(v mld. Kč)</a:t>
            </a:r>
            <a:endParaRPr lang="cs-CZ" sz="36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431338"/>
              </p:ext>
            </p:extLst>
          </p:nvPr>
        </p:nvGraphicFramePr>
        <p:xfrm>
          <a:off x="539552" y="1340768"/>
          <a:ext cx="849694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7" descr="pru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632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92896"/>
            <a:ext cx="8229600" cy="1512168"/>
          </a:xfrm>
        </p:spPr>
        <p:txBody>
          <a:bodyPr>
            <a:normAutofit/>
          </a:bodyPr>
          <a:lstStyle/>
          <a:p>
            <a:r>
              <a:rPr lang="cs-CZ" altLang="cs-CZ" dirty="0" smtClean="0"/>
              <a:t>Mezinárodní kontext</a:t>
            </a:r>
            <a:endParaRPr lang="en-US" altLang="cs-CZ" dirty="0" smtClean="0"/>
          </a:p>
        </p:txBody>
      </p:sp>
      <p:pic>
        <p:nvPicPr>
          <p:cNvPr id="5124" name="Picture 4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68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r>
              <a:rPr lang="cs-CZ" altLang="cs-CZ" sz="4000" b="1" u="sng" dirty="0" smtClean="0"/>
              <a:t>Demografické trendy v zahraničí (EU)</a:t>
            </a:r>
            <a:br>
              <a:rPr lang="cs-CZ" altLang="cs-CZ" sz="4000" b="1" u="sng" dirty="0" smtClean="0"/>
            </a:br>
            <a:r>
              <a:rPr lang="cs-CZ" altLang="cs-CZ" sz="3100" b="1" dirty="0" smtClean="0"/>
              <a:t>Podíl osob 65+ na celkové populaci</a:t>
            </a:r>
            <a:endParaRPr lang="cs-CZ" altLang="cs-CZ" sz="3100" b="1" dirty="0"/>
          </a:p>
        </p:txBody>
      </p:sp>
      <p:pic>
        <p:nvPicPr>
          <p:cNvPr id="4" name="Picture 4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/>
          <p:nvPr/>
        </p:nvPicPr>
        <p:blipFill>
          <a:blip r:embed="rId3"/>
          <a:stretch>
            <a:fillRect/>
          </a:stretch>
        </p:blipFill>
        <p:spPr>
          <a:xfrm>
            <a:off x="685800" y="980728"/>
            <a:ext cx="8458200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rmAutofit/>
          </a:bodyPr>
          <a:lstStyle/>
          <a:p>
            <a:r>
              <a:rPr lang="cs-CZ" altLang="cs-CZ" sz="4000" b="1" dirty="0" smtClean="0"/>
              <a:t>Pohled do zahraničí</a:t>
            </a:r>
            <a:endParaRPr lang="cs-CZ" altLang="cs-CZ" sz="4000" b="1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135" y="1556792"/>
            <a:ext cx="8199345" cy="56612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dirty="0" smtClean="0"/>
              <a:t>Systémové reformy zaváděny v Latinské (Jižní) Americe – první vlna reforem v 80. letech.</a:t>
            </a:r>
            <a:endParaRPr lang="cs-CZ" altLang="cs-CZ" sz="24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dirty="0"/>
              <a:t>Akcentovala se doporučení Světové banky (podle př. Chile)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dirty="0"/>
              <a:t>První polovina 90 let – silná doporučení změny financování důchodových systémů (zavedení povinného spoření)- odezva zvláště v zemích SVE.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dirty="0"/>
              <a:t>Doporučení důsledné individualizace systému a důraz na umenšení solidarity mezigenerační i příjmové (motivace vyššího důchodu).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dirty="0"/>
              <a:t>Rovněž doporučení odstátnění (privatizování) důchodového zabezpečení a minimalizace role státu na tomto poli.</a:t>
            </a:r>
          </a:p>
          <a:p>
            <a:pPr>
              <a:lnSpc>
                <a:spcPct val="90000"/>
              </a:lnSpc>
            </a:pPr>
            <a:endParaRPr lang="cs-CZ" altLang="cs-CZ" dirty="0"/>
          </a:p>
        </p:txBody>
      </p:sp>
      <p:pic>
        <p:nvPicPr>
          <p:cNvPr id="4" name="Picture 4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78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rmAutofit/>
          </a:bodyPr>
          <a:lstStyle/>
          <a:p>
            <a:r>
              <a:rPr lang="cs-CZ" altLang="cs-CZ" sz="4000" b="1" dirty="0" smtClean="0"/>
              <a:t>Pohled do zahraničí</a:t>
            </a:r>
            <a:endParaRPr lang="cs-CZ" altLang="cs-CZ" sz="4000" b="1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784"/>
            <a:ext cx="8460432" cy="56612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dirty="0"/>
              <a:t>Dále ve většině zemí SVE – druhá vlna reforem.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dirty="0"/>
              <a:t>Postupně docházelo k formulování problémů spojených s tímto typem transformace (prostředí s nižším růstovým potenciálem než v LA).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dirty="0" smtClean="0"/>
              <a:t>V </a:t>
            </a:r>
            <a:r>
              <a:rPr lang="cs-CZ" altLang="cs-CZ" sz="2400" dirty="0"/>
              <a:t>souvislosti s krizí </a:t>
            </a:r>
            <a:r>
              <a:rPr lang="cs-CZ" altLang="cs-CZ" sz="2400" dirty="0" smtClean="0"/>
              <a:t>2008 významná reakce </a:t>
            </a:r>
            <a:r>
              <a:rPr lang="cs-CZ" altLang="cs-CZ" sz="2400" dirty="0"/>
              <a:t>– částečná revize </a:t>
            </a:r>
            <a:r>
              <a:rPr lang="cs-CZ" altLang="cs-CZ" sz="2400" dirty="0" smtClean="0"/>
              <a:t>reforem, změny sazeb, zastavení povinného spoření...</a:t>
            </a:r>
            <a:endParaRPr lang="cs-CZ" altLang="cs-CZ" sz="24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dirty="0"/>
              <a:t>Snaha zajistit finanční stabilitu a udržitelnost důchodových systémů, tak aby nedošlo k destabilizaci veřejných rozpočtů a zároveň zabezpečení adekvátnosti dávek</a:t>
            </a:r>
          </a:p>
          <a:p>
            <a:pPr>
              <a:lnSpc>
                <a:spcPct val="90000"/>
              </a:lnSpc>
            </a:pPr>
            <a:endParaRPr lang="cs-CZ" altLang="cs-CZ" sz="2400" dirty="0"/>
          </a:p>
          <a:p>
            <a:pPr>
              <a:lnSpc>
                <a:spcPct val="90000"/>
              </a:lnSpc>
            </a:pPr>
            <a:endParaRPr lang="cs-CZ" altLang="cs-CZ" dirty="0"/>
          </a:p>
        </p:txBody>
      </p:sp>
      <p:pic>
        <p:nvPicPr>
          <p:cNvPr id="4" name="Picture 4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53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-28600" y="188640"/>
            <a:ext cx="9144000" cy="1143000"/>
          </a:xfrm>
        </p:spPr>
        <p:txBody>
          <a:bodyPr>
            <a:normAutofit/>
          </a:bodyPr>
          <a:lstStyle/>
          <a:p>
            <a:r>
              <a:rPr lang="cs-CZ" altLang="cs-CZ" sz="4000" b="1" dirty="0" smtClean="0"/>
              <a:t>Pohled do zahraničí</a:t>
            </a:r>
            <a:endParaRPr lang="cs-CZ" altLang="cs-CZ" sz="4000" b="1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784"/>
            <a:ext cx="8278688" cy="56612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dirty="0" smtClean="0"/>
              <a:t>Doporučení WB - v současné době vystupuje do popředí problém dostatečného pokrytí obyvatelstva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cs-CZ" altLang="cs-CZ" sz="2400" dirty="0" err="1" smtClean="0"/>
              <a:t>Taxonometrie</a:t>
            </a:r>
            <a:r>
              <a:rPr lang="cs-CZ" altLang="cs-CZ" sz="2400" dirty="0" smtClean="0"/>
              <a:t> pěti pilířů: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dirty="0" smtClean="0"/>
              <a:t>Nultý pilíř	sociální, nepříspěvkový, ochrana před chudobou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dirty="0" smtClean="0"/>
              <a:t>1. pilíř	povinný PAYGO, částečná zásluhovost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dirty="0" smtClean="0"/>
              <a:t>2. pilíř	povinný, spořící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dirty="0" smtClean="0"/>
              <a:t>3. pilíř	dobrovolný, různé formy finančních úspor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dirty="0" smtClean="0"/>
              <a:t>4. pilíř	nefinanční; např. podpora rodiny, sociální služby 		(</a:t>
            </a:r>
            <a:r>
              <a:rPr lang="cs-CZ" altLang="cs-CZ" sz="2400" dirty="0" err="1" smtClean="0"/>
              <a:t>health</a:t>
            </a:r>
            <a:r>
              <a:rPr lang="cs-CZ" altLang="cs-CZ" sz="2400" dirty="0" smtClean="0"/>
              <a:t> care, </a:t>
            </a:r>
            <a:r>
              <a:rPr lang="cs-CZ" altLang="cs-CZ" sz="2400" dirty="0" err="1" smtClean="0"/>
              <a:t>housing</a:t>
            </a:r>
            <a:r>
              <a:rPr lang="cs-CZ" altLang="cs-CZ" sz="2400" dirty="0" smtClean="0"/>
              <a:t> support, nemovitosti, 			reverzní hypotéka…)</a:t>
            </a:r>
          </a:p>
          <a:p>
            <a:pPr>
              <a:lnSpc>
                <a:spcPct val="90000"/>
              </a:lnSpc>
            </a:pPr>
            <a:endParaRPr lang="cs-CZ" altLang="cs-CZ" sz="2400" dirty="0"/>
          </a:p>
          <a:p>
            <a:pPr>
              <a:lnSpc>
                <a:spcPct val="90000"/>
              </a:lnSpc>
            </a:pPr>
            <a:endParaRPr lang="cs-CZ" altLang="cs-CZ" dirty="0"/>
          </a:p>
        </p:txBody>
      </p:sp>
      <p:pic>
        <p:nvPicPr>
          <p:cNvPr id="4" name="Picture 4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3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672"/>
            <a:ext cx="7920235" cy="1143000"/>
          </a:xfrm>
        </p:spPr>
        <p:txBody>
          <a:bodyPr>
            <a:normAutofit fontScale="90000"/>
          </a:bodyPr>
          <a:lstStyle/>
          <a:p>
            <a:r>
              <a:rPr lang="cs-CZ" altLang="cs-CZ" sz="3600" b="1" u="sng" dirty="0" smtClean="0"/>
              <a:t>Co charakterizuje Důchodový systém v ČR</a:t>
            </a:r>
            <a:endParaRPr lang="en-US" altLang="cs-CZ" sz="2700" b="1" u="sng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060847"/>
            <a:ext cx="8856984" cy="4463777"/>
          </a:xfrm>
        </p:spPr>
        <p:txBody>
          <a:bodyPr>
            <a:normAutofit/>
          </a:bodyPr>
          <a:lstStyle/>
          <a:p>
            <a:pPr lvl="1"/>
            <a:r>
              <a:rPr lang="cs-CZ" altLang="cs-CZ" sz="2600" dirty="0" smtClean="0"/>
              <a:t>Státní, průběžně financovaný systém</a:t>
            </a:r>
          </a:p>
          <a:p>
            <a:pPr lvl="1"/>
            <a:r>
              <a:rPr lang="cs-CZ" altLang="cs-CZ" sz="2600" dirty="0" smtClean="0"/>
              <a:t>V zásadě pro všechny povinný</a:t>
            </a:r>
          </a:p>
          <a:p>
            <a:pPr lvl="1"/>
            <a:r>
              <a:rPr lang="cs-CZ" altLang="cs-CZ" sz="2600" dirty="0" smtClean="0"/>
              <a:t>Náhrada příjmu v případě stáří (starobní důchod), invalidity (tři stupně invalidity) a ztrátě živitele (vdovský, vdovecký a sirotčí důchod)</a:t>
            </a:r>
            <a:endParaRPr lang="en-US" altLang="cs-CZ" sz="2600" dirty="0" smtClean="0"/>
          </a:p>
          <a:p>
            <a:pPr lvl="1"/>
            <a:r>
              <a:rPr lang="cs-CZ" altLang="cs-CZ" sz="2600" dirty="0">
                <a:cs typeface="Arial" charset="0"/>
              </a:rPr>
              <a:t>Institucionální kořeny – konec 19. století</a:t>
            </a:r>
          </a:p>
          <a:p>
            <a:pPr lvl="1"/>
            <a:r>
              <a:rPr lang="cs-CZ" altLang="cs-CZ" sz="2600" dirty="0">
                <a:cs typeface="Arial" charset="0"/>
              </a:rPr>
              <a:t>Univerzální systém (bez speciálních profesních/sektorových schémat</a:t>
            </a:r>
            <a:r>
              <a:rPr lang="cs-CZ" altLang="cs-CZ" sz="2600" dirty="0" smtClean="0">
                <a:cs typeface="Arial" charset="0"/>
              </a:rPr>
              <a:t>)</a:t>
            </a:r>
            <a:endParaRPr lang="en-US" altLang="cs-CZ" sz="2600" dirty="0">
              <a:cs typeface="Arial" charset="0"/>
            </a:endParaRPr>
          </a:p>
        </p:txBody>
      </p:sp>
      <p:pic>
        <p:nvPicPr>
          <p:cNvPr id="6148" name="Picture 4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67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860432" y="620688"/>
            <a:ext cx="7696200" cy="6096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Kontext EU v oblasti důchodů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3" y="1412776"/>
            <a:ext cx="7986217" cy="52277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cs-CZ" altLang="cs-CZ" sz="2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800" dirty="0" smtClean="0"/>
              <a:t>Dokumenty z poslední doby:</a:t>
            </a:r>
            <a:endParaRPr lang="cs-CZ" altLang="cs-CZ" sz="2800" dirty="0"/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b="1" u="sng" dirty="0" smtClean="0"/>
              <a:t>Green </a:t>
            </a:r>
            <a:r>
              <a:rPr lang="cs-CZ" altLang="cs-CZ" sz="2400" b="1" u="sng" dirty="0" err="1" smtClean="0"/>
              <a:t>Paper</a:t>
            </a:r>
            <a:r>
              <a:rPr lang="cs-CZ" altLang="cs-CZ" sz="2400" b="1" u="sng" dirty="0" smtClean="0"/>
              <a:t> on </a:t>
            </a:r>
            <a:r>
              <a:rPr lang="cs-CZ" altLang="cs-CZ" sz="2400" b="1" u="sng" dirty="0" err="1" smtClean="0"/>
              <a:t>Pensions</a:t>
            </a:r>
            <a:r>
              <a:rPr lang="cs-CZ" altLang="cs-CZ" sz="2400" b="1" u="sng" dirty="0" smtClean="0"/>
              <a:t> </a:t>
            </a:r>
            <a:r>
              <a:rPr lang="cs-CZ" altLang="cs-CZ" sz="2400" dirty="0" smtClean="0"/>
              <a:t>(červenec 2010)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b="1" u="sng" dirty="0" err="1" smtClean="0"/>
              <a:t>White</a:t>
            </a:r>
            <a:r>
              <a:rPr lang="cs-CZ" altLang="cs-CZ" sz="2400" b="1" u="sng" dirty="0" smtClean="0"/>
              <a:t> </a:t>
            </a:r>
            <a:r>
              <a:rPr lang="cs-CZ" altLang="cs-CZ" sz="2400" b="1" u="sng" dirty="0" err="1" smtClean="0"/>
              <a:t>Paper</a:t>
            </a:r>
            <a:r>
              <a:rPr lang="cs-CZ" altLang="cs-CZ" sz="2400" b="1" u="sng" dirty="0" smtClean="0"/>
              <a:t> on </a:t>
            </a:r>
            <a:r>
              <a:rPr lang="cs-CZ" altLang="cs-CZ" sz="2400" b="1" u="sng" dirty="0" err="1" smtClean="0"/>
              <a:t>Pensions</a:t>
            </a:r>
            <a:r>
              <a:rPr lang="cs-CZ" altLang="cs-CZ" sz="2400" b="1" u="sng" dirty="0" smtClean="0"/>
              <a:t> </a:t>
            </a:r>
            <a:r>
              <a:rPr lang="cs-CZ" altLang="cs-CZ" sz="2400" b="1" dirty="0" smtClean="0"/>
              <a:t>– </a:t>
            </a:r>
            <a:r>
              <a:rPr lang="cs-CZ" altLang="cs-CZ" sz="2400" dirty="0" err="1" smtClean="0"/>
              <a:t>An</a:t>
            </a:r>
            <a:r>
              <a:rPr lang="cs-CZ" altLang="cs-CZ" sz="2400" dirty="0" smtClean="0"/>
              <a:t> Agenda </a:t>
            </a:r>
            <a:r>
              <a:rPr lang="cs-CZ" altLang="cs-CZ" sz="2400" dirty="0" err="1" smtClean="0"/>
              <a:t>for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Adequate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Safe</a:t>
            </a:r>
            <a:r>
              <a:rPr lang="cs-CZ" altLang="cs-CZ" sz="2400" dirty="0" smtClean="0"/>
              <a:t> and </a:t>
            </a:r>
            <a:r>
              <a:rPr lang="cs-CZ" altLang="cs-CZ" sz="2400" dirty="0" err="1" smtClean="0"/>
              <a:t>Sustainable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Pensions</a:t>
            </a:r>
            <a:r>
              <a:rPr lang="cs-CZ" altLang="cs-CZ" sz="2400" dirty="0" smtClean="0"/>
              <a:t> (únor 2012)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b="1" dirty="0" smtClean="0"/>
              <a:t>Strategie Evropa 2020  </a:t>
            </a:r>
            <a:r>
              <a:rPr lang="cs-CZ" altLang="cs-CZ" sz="2400" dirty="0" smtClean="0"/>
              <a:t>(mimo jiné dosažení zaměstnanosti 75 % pro 20-65 let, boj proti chudobě) – v rámci evropského semestru každoročně formulovány CSR</a:t>
            </a:r>
          </a:p>
        </p:txBody>
      </p:sp>
      <p:pic>
        <p:nvPicPr>
          <p:cNvPr id="78852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00" y="6213475"/>
            <a:ext cx="66040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4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0"/>
            <a:ext cx="1130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5" name="Picture 7" descr="pru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59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908720"/>
          </a:xfrm>
        </p:spPr>
        <p:txBody>
          <a:bodyPr>
            <a:normAutofit/>
          </a:bodyPr>
          <a:lstStyle/>
          <a:p>
            <a:r>
              <a:rPr lang="cs-CZ" altLang="cs-CZ" sz="3600" b="1" u="sng" dirty="0" smtClean="0"/>
              <a:t>Hlavní body/otázky „Green </a:t>
            </a:r>
            <a:r>
              <a:rPr lang="cs-CZ" altLang="cs-CZ" sz="3600" b="1" u="sng" dirty="0" err="1" smtClean="0"/>
              <a:t>Paper</a:t>
            </a:r>
            <a:r>
              <a:rPr lang="cs-CZ" altLang="cs-CZ" sz="3600" b="1" u="sng" dirty="0" smtClean="0"/>
              <a:t>“</a:t>
            </a:r>
            <a:endParaRPr lang="cs-CZ" altLang="cs-CZ" sz="1800" b="1" u="sng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784"/>
            <a:ext cx="8458200" cy="50405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200" dirty="0" smtClean="0"/>
              <a:t>Úkolem Green </a:t>
            </a:r>
            <a:r>
              <a:rPr lang="cs-CZ" altLang="cs-CZ" sz="2200" dirty="0" err="1" smtClean="0"/>
              <a:t>Paper</a:t>
            </a:r>
            <a:r>
              <a:rPr lang="cs-CZ" altLang="cs-CZ" sz="2200" dirty="0" smtClean="0"/>
              <a:t> (Zelené knihy) je vyvolat/zahájit diskusi nad určitým problémem, zpravidla následuje </a:t>
            </a:r>
            <a:r>
              <a:rPr lang="cs-CZ" altLang="cs-CZ" sz="2200" dirty="0" err="1" smtClean="0"/>
              <a:t>White</a:t>
            </a:r>
            <a:r>
              <a:rPr lang="cs-CZ" altLang="cs-CZ" sz="2200" dirty="0" smtClean="0"/>
              <a:t> </a:t>
            </a:r>
            <a:r>
              <a:rPr lang="cs-CZ" altLang="cs-CZ" sz="2200" dirty="0" err="1" smtClean="0"/>
              <a:t>Paper</a:t>
            </a:r>
            <a:r>
              <a:rPr lang="cs-CZ" altLang="cs-CZ" sz="2200" dirty="0" smtClean="0"/>
              <a:t> (Bílá kniha) s již konkrétnějšími návrhy – např. na základě konzultací (s experty, sociálními partnery, vládami apod.).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200" dirty="0"/>
              <a:t>EU se hlásí k tomu, že problematika důchodových systémů (byť v gesci národních států) je prioritou zasluhující si pozornost. 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200" dirty="0" smtClean="0"/>
              <a:t>Podtitul Zelené knihy je „…</a:t>
            </a:r>
            <a:r>
              <a:rPr lang="cs-CZ" altLang="cs-CZ" sz="2200" i="1" dirty="0" smtClean="0"/>
              <a:t>na cestě k přiměřeným, udržitelným a spolehlivým důchodovým systémům v Evropě</a:t>
            </a:r>
            <a:r>
              <a:rPr lang="cs-CZ" altLang="cs-CZ" sz="2200" dirty="0" smtClean="0"/>
              <a:t>…“ a hned v úvodu je konstatováno, že jde o „…</a:t>
            </a:r>
            <a:r>
              <a:rPr lang="cs-CZ" altLang="cs-CZ" sz="2200" i="1" dirty="0" smtClean="0"/>
              <a:t>výjimečně náročný úkol</a:t>
            </a:r>
            <a:r>
              <a:rPr lang="cs-CZ" altLang="cs-CZ" sz="2200" dirty="0" smtClean="0"/>
              <a:t>…“.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200" dirty="0" smtClean="0"/>
              <a:t>Klíčové úkoly a problémy: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cs-CZ" altLang="cs-CZ" sz="1900" dirty="0" smtClean="0"/>
              <a:t>Stárnutí obyvatelstva (demografická výzva)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cs-CZ" altLang="cs-CZ" sz="1900" dirty="0" smtClean="0"/>
              <a:t>Nutnost upravovat důchodový systém s cílem posílit udržitelnost a zachovat přiměřenost (např. zvyšování zaměstnanosti, reakce na prodlužování naděje dožití, rozvoj soukromých doplňkových systémů, genderová rovnost…)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cs-CZ" altLang="cs-CZ" sz="1900" dirty="0" smtClean="0"/>
              <a:t>Dopad finanční a hospodářské krize</a:t>
            </a:r>
            <a:endParaRPr lang="cs-CZ" altLang="cs-CZ" sz="2000" dirty="0"/>
          </a:p>
        </p:txBody>
      </p:sp>
      <p:pic>
        <p:nvPicPr>
          <p:cNvPr id="80901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0"/>
            <a:ext cx="1130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pru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11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91668" y="381000"/>
            <a:ext cx="7772400" cy="908720"/>
          </a:xfrm>
        </p:spPr>
        <p:txBody>
          <a:bodyPr>
            <a:normAutofit/>
          </a:bodyPr>
          <a:lstStyle/>
          <a:p>
            <a:r>
              <a:rPr lang="cs-CZ" altLang="cs-CZ" sz="3600" b="1" u="sng" dirty="0" smtClean="0"/>
              <a:t>Hlavní body „</a:t>
            </a:r>
            <a:r>
              <a:rPr lang="cs-CZ" altLang="cs-CZ" sz="3600" b="1" u="sng" dirty="0" err="1" smtClean="0"/>
              <a:t>White</a:t>
            </a:r>
            <a:r>
              <a:rPr lang="cs-CZ" altLang="cs-CZ" sz="3600" b="1" u="sng" dirty="0" smtClean="0"/>
              <a:t> </a:t>
            </a:r>
            <a:r>
              <a:rPr lang="cs-CZ" altLang="cs-CZ" sz="3600" b="1" u="sng" dirty="0" err="1" smtClean="0"/>
              <a:t>Paper</a:t>
            </a:r>
            <a:r>
              <a:rPr lang="cs-CZ" altLang="cs-CZ" sz="3600" b="1" u="sng" dirty="0" smtClean="0"/>
              <a:t>“</a:t>
            </a:r>
            <a:endParaRPr lang="cs-CZ" altLang="cs-CZ" sz="1800" b="1" u="sng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784"/>
            <a:ext cx="8458200" cy="460851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dirty="0" smtClean="0"/>
              <a:t>Vytvořit lepší příležitosti pro občany v (před)důchodovém věku (zvýšení zaměstnanosti, úprava pracovního prostředí…)</a:t>
            </a:r>
            <a:endParaRPr lang="cs-CZ" altLang="cs-CZ" sz="24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dirty="0"/>
              <a:t>Podporovat prodlužování setrvání na trhu práce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dirty="0"/>
              <a:t>Monitorovat přiměřenost, udržitelnost, jistotu důchodových systémů a podporovat důchodové reformy v členských </a:t>
            </a:r>
            <a:r>
              <a:rPr lang="cs-CZ" altLang="cs-CZ" sz="2400" dirty="0" smtClean="0"/>
              <a:t>státech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dirty="0" smtClean="0"/>
              <a:t>Rozvíjet soukromé nadstavbové systémy (i ve spolupráci se sociálními partnery)</a:t>
            </a:r>
            <a:endParaRPr lang="cs-CZ" altLang="cs-CZ" sz="24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dirty="0" smtClean="0"/>
              <a:t>Posílit bezpečnost doplňkových důchodových schémat (revize IORP směrnice)</a:t>
            </a:r>
            <a:endParaRPr lang="cs-CZ" altLang="cs-CZ" sz="24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dirty="0" smtClean="0"/>
              <a:t>Vytvořit možnost mobility pro doplňková schémata při zachování nároků (směrnice o přenositelnosti)</a:t>
            </a:r>
          </a:p>
        </p:txBody>
      </p:sp>
      <p:pic>
        <p:nvPicPr>
          <p:cNvPr id="80901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0"/>
            <a:ext cx="1130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pru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2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97538"/>
            <a:ext cx="8610600" cy="1143000"/>
          </a:xfrm>
        </p:spPr>
        <p:txBody>
          <a:bodyPr>
            <a:noAutofit/>
          </a:bodyPr>
          <a:lstStyle/>
          <a:p>
            <a:r>
              <a:rPr lang="cs-CZ" altLang="cs-CZ" sz="3200" b="1" u="sng" dirty="0"/>
              <a:t>Postoj EU v oblasti sociálního (důchodového) </a:t>
            </a:r>
            <a:r>
              <a:rPr lang="cs-CZ" altLang="cs-CZ" sz="3200" b="1" u="sng" dirty="0" smtClean="0"/>
              <a:t>zabezpečení</a:t>
            </a:r>
            <a:endParaRPr lang="cs-CZ" altLang="cs-CZ" sz="1800" b="1" u="sng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8840"/>
            <a:ext cx="8460432" cy="55892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dirty="0"/>
              <a:t>Systémy sociálního (důchodového) zabezpečení jsou plně v kompetenci jednotlivých </a:t>
            </a:r>
            <a:r>
              <a:rPr lang="cs-CZ" altLang="cs-CZ" sz="2400" dirty="0" smtClean="0"/>
              <a:t>členských. </a:t>
            </a:r>
            <a:r>
              <a:rPr lang="cs-CZ" altLang="cs-CZ" sz="2400" dirty="0"/>
              <a:t>(Pouze </a:t>
            </a:r>
            <a:r>
              <a:rPr lang="cs-CZ" altLang="cs-CZ" sz="2400" dirty="0" smtClean="0"/>
              <a:t>Nařízení 883/04/ES</a:t>
            </a:r>
            <a:r>
              <a:rPr lang="cs-CZ" altLang="cs-CZ" sz="2400" dirty="0"/>
              <a:t>.)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dirty="0" smtClean="0"/>
              <a:t>Fiskální dopad důchodového zabezpečení je ale přísně monitorován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dirty="0" smtClean="0"/>
              <a:t>Zajistit </a:t>
            </a:r>
            <a:r>
              <a:rPr lang="cs-CZ" altLang="cs-CZ" sz="2400" dirty="0"/>
              <a:t>finanční stabilitu a udržitelnost důchodových systémů, tak aby nedošlo k destabilizaci veřejných rozpočtů.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dirty="0" smtClean="0"/>
              <a:t>Je </a:t>
            </a:r>
            <a:r>
              <a:rPr lang="cs-CZ" altLang="cs-CZ" sz="2400" dirty="0"/>
              <a:t>nutné maximálně usilovat </a:t>
            </a:r>
            <a:r>
              <a:rPr lang="cs-CZ" altLang="cs-CZ" sz="2400" dirty="0" smtClean="0"/>
              <a:t>o zvýšení zaměstnanosti </a:t>
            </a:r>
            <a:r>
              <a:rPr lang="cs-CZ" altLang="cs-CZ" sz="2400" dirty="0"/>
              <a:t>(především žen a starších osob</a:t>
            </a:r>
            <a:r>
              <a:rPr lang="cs-CZ" altLang="cs-CZ" sz="2400" dirty="0" smtClean="0"/>
              <a:t>), </a:t>
            </a:r>
            <a:r>
              <a:rPr lang="cs-CZ" altLang="cs-CZ" sz="2400" dirty="0"/>
              <a:t>a také o ekonomický růst.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400" dirty="0" smtClean="0"/>
              <a:t>Důchodové </a:t>
            </a:r>
            <a:r>
              <a:rPr lang="cs-CZ" altLang="cs-CZ" sz="2400" dirty="0"/>
              <a:t>systémy musí flexibilně reagovat na změny ve společnosti.</a:t>
            </a:r>
          </a:p>
        </p:txBody>
      </p:sp>
      <p:pic>
        <p:nvPicPr>
          <p:cNvPr id="79877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0"/>
            <a:ext cx="1130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pru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73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72892" y="260648"/>
            <a:ext cx="8610600" cy="1143000"/>
          </a:xfrm>
        </p:spPr>
        <p:txBody>
          <a:bodyPr>
            <a:noAutofit/>
          </a:bodyPr>
          <a:lstStyle/>
          <a:p>
            <a:r>
              <a:rPr lang="cs-CZ" altLang="cs-CZ" sz="3200" b="1" u="sng" dirty="0"/>
              <a:t>Postoj EU v oblasti sociálního (důchodového) </a:t>
            </a:r>
            <a:r>
              <a:rPr lang="cs-CZ" altLang="cs-CZ" sz="3200" b="1" u="sng" dirty="0" smtClean="0"/>
              <a:t>zabezpečení – příklad ČR</a:t>
            </a:r>
            <a:endParaRPr lang="cs-CZ" altLang="cs-CZ" sz="1800" b="1" u="sng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800"/>
            <a:ext cx="8460432" cy="55892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000" dirty="0" smtClean="0"/>
              <a:t>Každoročně je posuzován Národní program reforem a formulována CSR:</a:t>
            </a:r>
            <a:endParaRPr lang="cs-CZ" altLang="cs-CZ" sz="2000" dirty="0"/>
          </a:p>
          <a:p>
            <a:pPr marL="0" indent="0" hangingPunct="0">
              <a:buNone/>
            </a:pPr>
            <a:r>
              <a:rPr lang="cs-CZ" sz="2400" b="1" dirty="0" smtClean="0"/>
              <a:t>CSR - rok </a:t>
            </a:r>
            <a:r>
              <a:rPr lang="cs-CZ" sz="2400" b="1" dirty="0"/>
              <a:t>2011:</a:t>
            </a:r>
          </a:p>
          <a:p>
            <a:pPr lvl="0" hangingPunct="0"/>
            <a:r>
              <a:rPr lang="cs-CZ" sz="2000" dirty="0"/>
              <a:t>Zavést plánovanou komplexní důchodovou reformu v zájmu zlepšení dlouhodobé udržitelnosti veřejných financí a zajištění přiměřenosti budoucích důchodů. </a:t>
            </a:r>
          </a:p>
          <a:p>
            <a:pPr lvl="0" hangingPunct="0"/>
            <a:r>
              <a:rPr lang="cs-CZ" sz="2000" dirty="0"/>
              <a:t>Úsilí by se mělo dále soustředit na další změny veřejného pilíře, aby systém v budoucnu nevytvářel fiskální nerovnováhu, a na podporu soukromého spoření. </a:t>
            </a:r>
          </a:p>
          <a:p>
            <a:pPr lvl="0" hangingPunct="0"/>
            <a:r>
              <a:rPr lang="cs-CZ" sz="2000" dirty="0"/>
              <a:t>Za účelem zvyšování věku skutečného odchodu do důchodu by mohla být zohledněna vazba mezi zákonným věkem odchodu do důchodu a střední délkou života. </a:t>
            </a:r>
          </a:p>
          <a:p>
            <a:pPr lvl="0" hangingPunct="0"/>
            <a:r>
              <a:rPr lang="cs-CZ" sz="2000" dirty="0"/>
              <a:t>Zajistit, aby plánovaný fondový systém získal širokou účast a byl navržen tak, aby byly náklady na jeho správu transparentní a nízké</a:t>
            </a:r>
            <a:r>
              <a:rPr lang="cs-CZ" sz="2000" dirty="0" smtClean="0"/>
              <a:t>.</a:t>
            </a:r>
          </a:p>
          <a:p>
            <a:pPr marL="0" indent="0" hangingPunct="0">
              <a:buNone/>
            </a:pPr>
            <a:r>
              <a:rPr lang="cs-CZ" sz="2400" dirty="0" smtClean="0"/>
              <a:t> </a:t>
            </a:r>
            <a:endParaRPr lang="cs-CZ" sz="2400" dirty="0"/>
          </a:p>
        </p:txBody>
      </p:sp>
      <p:pic>
        <p:nvPicPr>
          <p:cNvPr id="79877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0"/>
            <a:ext cx="1130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pru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23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57963"/>
            <a:ext cx="8610600" cy="1143000"/>
          </a:xfrm>
        </p:spPr>
        <p:txBody>
          <a:bodyPr>
            <a:noAutofit/>
          </a:bodyPr>
          <a:lstStyle/>
          <a:p>
            <a:r>
              <a:rPr lang="cs-CZ" altLang="cs-CZ" sz="3200" b="1" u="sng" dirty="0"/>
              <a:t>Postoj EU v oblasti sociálního (důchodového) </a:t>
            </a:r>
            <a:r>
              <a:rPr lang="cs-CZ" altLang="cs-CZ" sz="3200" b="1" u="sng" dirty="0" smtClean="0"/>
              <a:t>zabezpečení – příklad ČR</a:t>
            </a:r>
            <a:endParaRPr lang="cs-CZ" altLang="cs-CZ" sz="1800" b="1" u="sng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8840"/>
            <a:ext cx="8460432" cy="5589240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cs-CZ" sz="2400" b="1" dirty="0" smtClean="0"/>
              <a:t>CSR - rok </a:t>
            </a:r>
            <a:r>
              <a:rPr lang="cs-CZ" sz="2400" b="1" dirty="0"/>
              <a:t>2012</a:t>
            </a:r>
            <a:r>
              <a:rPr lang="cs-CZ" sz="2400" b="1" dirty="0" smtClean="0"/>
              <a:t>:</a:t>
            </a:r>
          </a:p>
          <a:p>
            <a:pPr marL="0" indent="0" hangingPunct="0">
              <a:buNone/>
            </a:pPr>
            <a:endParaRPr lang="cs-CZ" sz="2400" b="1" dirty="0"/>
          </a:p>
          <a:p>
            <a:pPr lvl="0" hangingPunct="0">
              <a:spcAft>
                <a:spcPts val="1200"/>
              </a:spcAft>
            </a:pPr>
            <a:r>
              <a:rPr lang="cs-CZ" sz="2200" dirty="0"/>
              <a:t>Zavést další změny ve veřejném důchodovém systému k zajištění jeho dlouhodobé udržitelnosti. </a:t>
            </a:r>
          </a:p>
          <a:p>
            <a:pPr lvl="0" hangingPunct="0">
              <a:spcAft>
                <a:spcPts val="1200"/>
              </a:spcAft>
            </a:pPr>
            <a:r>
              <a:rPr lang="cs-CZ" sz="2200" dirty="0"/>
              <a:t>Přehodnotit plány umožňující předčasný odchod z trhu práce. </a:t>
            </a:r>
          </a:p>
          <a:p>
            <a:pPr lvl="0" hangingPunct="0">
              <a:spcAft>
                <a:spcPts val="1200"/>
              </a:spcAft>
            </a:pPr>
            <a:r>
              <a:rPr lang="cs-CZ" sz="2200" dirty="0"/>
              <a:t>Zajistit širokou účast mladších pracovníků v plánovaném fondovém systému ke zlepšení přiměřenosti důchodů.</a:t>
            </a:r>
          </a:p>
          <a:p>
            <a:pPr marL="0" indent="0" hangingPunct="0">
              <a:spcAft>
                <a:spcPts val="1200"/>
              </a:spcAft>
              <a:buNone/>
            </a:pPr>
            <a:r>
              <a:rPr lang="cs-CZ" sz="2400" dirty="0"/>
              <a:t> </a:t>
            </a:r>
          </a:p>
        </p:txBody>
      </p:sp>
      <p:pic>
        <p:nvPicPr>
          <p:cNvPr id="79877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0"/>
            <a:ext cx="1130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pru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21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57963"/>
            <a:ext cx="8610600" cy="1143000"/>
          </a:xfrm>
        </p:spPr>
        <p:txBody>
          <a:bodyPr>
            <a:noAutofit/>
          </a:bodyPr>
          <a:lstStyle/>
          <a:p>
            <a:r>
              <a:rPr lang="cs-CZ" altLang="cs-CZ" sz="3200" b="1" u="sng" dirty="0"/>
              <a:t>Postoj EU v oblasti sociálního (důchodového) </a:t>
            </a:r>
            <a:r>
              <a:rPr lang="cs-CZ" altLang="cs-CZ" sz="3200" b="1" u="sng" dirty="0" smtClean="0"/>
              <a:t>zabezpečení – příklad ČR</a:t>
            </a:r>
            <a:endParaRPr lang="cs-CZ" altLang="cs-CZ" sz="1800" b="1" u="sng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44824"/>
            <a:ext cx="8460432" cy="5589240"/>
          </a:xfrm>
        </p:spPr>
        <p:txBody>
          <a:bodyPr>
            <a:normAutofit/>
          </a:bodyPr>
          <a:lstStyle/>
          <a:p>
            <a:pPr marL="0" indent="0" hangingPunct="0">
              <a:spcAft>
                <a:spcPts val="1200"/>
              </a:spcAft>
              <a:buNone/>
            </a:pPr>
            <a:r>
              <a:rPr lang="cs-CZ" sz="2400" dirty="0"/>
              <a:t> </a:t>
            </a:r>
            <a:r>
              <a:rPr lang="cs-CZ" sz="2400" b="1" dirty="0" smtClean="0"/>
              <a:t>CSR - rok </a:t>
            </a:r>
            <a:r>
              <a:rPr lang="cs-CZ" sz="2400" b="1" dirty="0"/>
              <a:t>2013</a:t>
            </a:r>
            <a:r>
              <a:rPr lang="cs-CZ" sz="2400" b="1" dirty="0" smtClean="0"/>
              <a:t>:</a:t>
            </a:r>
            <a:endParaRPr lang="cs-CZ" sz="2400" dirty="0"/>
          </a:p>
          <a:p>
            <a:pPr lvl="0" hangingPunct="0">
              <a:spcAft>
                <a:spcPts val="1200"/>
              </a:spcAft>
            </a:pPr>
            <a:r>
              <a:rPr lang="cs-CZ" sz="2200" b="1" dirty="0"/>
              <a:t>Zvýšit skutečný věk odchodu do důchodu přizpůsobením věku odchodu do důchodu nebo důchodových dávek změnám ve střední délce života. </a:t>
            </a:r>
            <a:endParaRPr lang="cs-CZ" sz="2200" dirty="0"/>
          </a:p>
          <a:p>
            <a:pPr lvl="0" hangingPunct="0">
              <a:spcAft>
                <a:spcPts val="1200"/>
              </a:spcAft>
            </a:pPr>
            <a:r>
              <a:rPr lang="cs-CZ" sz="2200" b="1" dirty="0"/>
              <a:t>Přezkoumat systém valorizace důchodů. </a:t>
            </a:r>
            <a:endParaRPr lang="cs-CZ" sz="2200" dirty="0"/>
          </a:p>
          <a:p>
            <a:pPr lvl="0" hangingPunct="0">
              <a:spcAft>
                <a:spcPts val="1200"/>
              </a:spcAft>
            </a:pPr>
            <a:r>
              <a:rPr lang="cs-CZ" sz="2200" b="1" dirty="0"/>
              <a:t>Zvyšování věku odchodu do důchodu doplnit o opatření podporující zaměstnatelnost starších pracovníků.</a:t>
            </a:r>
            <a:endParaRPr lang="cs-CZ" sz="2200" dirty="0"/>
          </a:p>
          <a:p>
            <a:pPr lvl="0" hangingPunct="0">
              <a:spcAft>
                <a:spcPts val="1200"/>
              </a:spcAft>
            </a:pPr>
            <a:r>
              <a:rPr lang="cs-CZ" sz="2200" b="1" dirty="0"/>
              <a:t>Omezit možnosti předčasného odchodu do důchodu. </a:t>
            </a:r>
            <a:endParaRPr lang="cs-CZ" sz="2200" dirty="0"/>
          </a:p>
          <a:p>
            <a:pPr lvl="0" hangingPunct="0">
              <a:spcAft>
                <a:spcPts val="1200"/>
              </a:spcAft>
            </a:pPr>
            <a:r>
              <a:rPr lang="cs-CZ" sz="2200" b="1" dirty="0"/>
              <a:t>Zejména zrušit veřejnou dotaci pro režim </a:t>
            </a:r>
            <a:r>
              <a:rPr lang="cs-CZ" sz="2200" b="1" dirty="0" err="1"/>
              <a:t>předdůchodu</a:t>
            </a:r>
            <a:r>
              <a:rPr lang="cs-CZ" sz="2200" b="1" dirty="0"/>
              <a:t>.</a:t>
            </a:r>
            <a:endParaRPr lang="cs-CZ" sz="2200" dirty="0"/>
          </a:p>
        </p:txBody>
      </p:sp>
      <p:pic>
        <p:nvPicPr>
          <p:cNvPr id="79877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0"/>
            <a:ext cx="1130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pru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59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57963"/>
            <a:ext cx="8610600" cy="1143000"/>
          </a:xfrm>
        </p:spPr>
        <p:txBody>
          <a:bodyPr>
            <a:noAutofit/>
          </a:bodyPr>
          <a:lstStyle/>
          <a:p>
            <a:r>
              <a:rPr lang="cs-CZ" altLang="cs-CZ" sz="3200" b="1" u="sng" dirty="0"/>
              <a:t>Postoj EU v oblasti sociálního (důchodového) </a:t>
            </a:r>
            <a:r>
              <a:rPr lang="cs-CZ" altLang="cs-CZ" sz="3200" b="1" u="sng" dirty="0" smtClean="0"/>
              <a:t>zabezpečení – příklad ČR</a:t>
            </a:r>
            <a:endParaRPr lang="cs-CZ" altLang="cs-CZ" sz="1800" b="1" u="sng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44824"/>
            <a:ext cx="8460432" cy="4464496"/>
          </a:xfrm>
        </p:spPr>
        <p:txBody>
          <a:bodyPr>
            <a:normAutofit/>
          </a:bodyPr>
          <a:lstStyle/>
          <a:p>
            <a:pPr marL="0" indent="0" hangingPunct="0">
              <a:spcAft>
                <a:spcPts val="1200"/>
              </a:spcAft>
              <a:buNone/>
            </a:pPr>
            <a:r>
              <a:rPr lang="cs-CZ" sz="2400" dirty="0"/>
              <a:t> </a:t>
            </a:r>
            <a:r>
              <a:rPr lang="cs-CZ" sz="2400" b="1" dirty="0" smtClean="0"/>
              <a:t>CSR - rok 2014:</a:t>
            </a:r>
          </a:p>
          <a:p>
            <a:pPr lvl="0" hangingPunct="0">
              <a:spcAft>
                <a:spcPts val="1200"/>
              </a:spcAft>
            </a:pPr>
            <a:r>
              <a:rPr lang="cs-CZ" sz="2200" b="1" dirty="0"/>
              <a:t>Zajistit dlouhodobou udržitelnost veřejného důchodového systému</a:t>
            </a:r>
            <a:r>
              <a:rPr lang="cs-CZ" sz="2200" b="1" dirty="0" smtClean="0"/>
              <a:t>,</a:t>
            </a:r>
          </a:p>
          <a:p>
            <a:pPr lvl="0" hangingPunct="0">
              <a:spcAft>
                <a:spcPts val="1200"/>
              </a:spcAft>
            </a:pPr>
            <a:r>
              <a:rPr lang="cs-CZ" sz="2200" b="1" dirty="0" smtClean="0"/>
              <a:t>a </a:t>
            </a:r>
            <a:r>
              <a:rPr lang="cs-CZ" sz="2200" b="1" dirty="0"/>
              <a:t>to konkrétně rychlejším zvyšováním </a:t>
            </a:r>
            <a:r>
              <a:rPr lang="cs-CZ" sz="2200" b="1" dirty="0" smtClean="0"/>
              <a:t>zákonem </a:t>
            </a:r>
            <a:r>
              <a:rPr lang="cs-CZ" sz="2200" b="1" dirty="0"/>
              <a:t>stanoveného věku pro odchod do </a:t>
            </a:r>
            <a:r>
              <a:rPr lang="cs-CZ" sz="2200" b="1" dirty="0" smtClean="0"/>
              <a:t>důchodu</a:t>
            </a:r>
          </a:p>
          <a:p>
            <a:pPr lvl="0" hangingPunct="0">
              <a:spcAft>
                <a:spcPts val="1200"/>
              </a:spcAft>
            </a:pPr>
            <a:r>
              <a:rPr lang="cs-CZ" sz="2200" b="1" dirty="0" smtClean="0"/>
              <a:t>a </a:t>
            </a:r>
            <a:r>
              <a:rPr lang="cs-CZ" sz="2200" b="1" dirty="0"/>
              <a:t>následně jasnějším provázáním tohoto věku se </a:t>
            </a:r>
            <a:r>
              <a:rPr lang="cs-CZ" sz="2200" b="1" dirty="0" smtClean="0"/>
              <a:t>změnami </a:t>
            </a:r>
            <a:r>
              <a:rPr lang="cs-CZ" sz="2200" b="1" dirty="0"/>
              <a:t>ve střední délce života. </a:t>
            </a:r>
            <a:endParaRPr lang="cs-CZ" sz="2200" b="1" dirty="0" smtClean="0"/>
          </a:p>
          <a:p>
            <a:pPr lvl="0" hangingPunct="0">
              <a:spcAft>
                <a:spcPts val="1200"/>
              </a:spcAft>
            </a:pPr>
            <a:r>
              <a:rPr lang="cs-CZ" sz="2200" b="1" dirty="0" smtClean="0"/>
              <a:t>Podporovat </a:t>
            </a:r>
            <a:r>
              <a:rPr lang="cs-CZ" sz="2200" b="1" dirty="0"/>
              <a:t>zaměstnatelnost starších pracovníků </a:t>
            </a:r>
            <a:endParaRPr lang="cs-CZ" sz="2200" b="1" dirty="0" smtClean="0"/>
          </a:p>
          <a:p>
            <a:pPr hangingPunct="0">
              <a:spcAft>
                <a:spcPts val="1200"/>
              </a:spcAft>
            </a:pPr>
            <a:r>
              <a:rPr lang="cs-CZ" sz="2200" b="1" dirty="0"/>
              <a:t>a </a:t>
            </a:r>
            <a:r>
              <a:rPr lang="cs-CZ" sz="2200" b="1" dirty="0" smtClean="0"/>
              <a:t>přezkoumat </a:t>
            </a:r>
            <a:r>
              <a:rPr lang="cs-CZ" sz="2200" b="1" dirty="0"/>
              <a:t>mechanismus </a:t>
            </a:r>
            <a:r>
              <a:rPr lang="cs-CZ" sz="2200" b="1" dirty="0" smtClean="0"/>
              <a:t>valorizace </a:t>
            </a:r>
            <a:r>
              <a:rPr lang="cs-CZ" sz="2200" b="1" dirty="0"/>
              <a:t>důchodů. </a:t>
            </a:r>
          </a:p>
        </p:txBody>
      </p:sp>
      <p:pic>
        <p:nvPicPr>
          <p:cNvPr id="79877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0"/>
            <a:ext cx="1130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pru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44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92896"/>
            <a:ext cx="8229600" cy="1512168"/>
          </a:xfrm>
        </p:spPr>
        <p:txBody>
          <a:bodyPr>
            <a:normAutofit/>
          </a:bodyPr>
          <a:lstStyle/>
          <a:p>
            <a:r>
              <a:rPr lang="cs-CZ" altLang="cs-CZ" dirty="0" smtClean="0"/>
              <a:t>Penzijní připojištění (respektive doplňkové důchodové spoření)</a:t>
            </a:r>
            <a:endParaRPr lang="en-US" altLang="cs-CZ" dirty="0" smtClean="0"/>
          </a:p>
        </p:txBody>
      </p:sp>
      <p:pic>
        <p:nvPicPr>
          <p:cNvPr id="5124" name="Picture 4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00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3" y="274638"/>
            <a:ext cx="8676457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Transformace penzijního připojištění na doplňkové penzijní spoření</a:t>
            </a:r>
            <a:endParaRPr lang="cs-CZ" altLang="cs-CZ" sz="3600" b="1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00808"/>
            <a:ext cx="8208912" cy="49685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buSzPct val="110000"/>
            </a:pPr>
            <a:r>
              <a:rPr lang="cs-CZ" altLang="cs-CZ" sz="2200" dirty="0" smtClean="0"/>
              <a:t>Zaveden </a:t>
            </a:r>
            <a:r>
              <a:rPr lang="cs-CZ" altLang="cs-CZ" sz="2200" dirty="0"/>
              <a:t>nový systém penzijního spoření vedle stávajícího systému penzijního </a:t>
            </a:r>
            <a:r>
              <a:rPr lang="cs-CZ" altLang="cs-CZ" sz="2200" dirty="0" smtClean="0"/>
              <a:t>připojištění.</a:t>
            </a:r>
            <a:endParaRPr lang="cs-CZ" altLang="cs-CZ" sz="2200" dirty="0"/>
          </a:p>
          <a:p>
            <a:pPr>
              <a:lnSpc>
                <a:spcPct val="90000"/>
              </a:lnSpc>
              <a:spcAft>
                <a:spcPts val="1200"/>
              </a:spcAft>
              <a:buSzPct val="110000"/>
            </a:pPr>
            <a:r>
              <a:rPr lang="cs-CZ" altLang="cs-CZ" sz="2200" dirty="0"/>
              <a:t>V nových účastnických fondech možnost jinak (dlouhodoběji) </a:t>
            </a:r>
            <a:r>
              <a:rPr lang="cs-CZ" altLang="cs-CZ" sz="2200" dirty="0" smtClean="0"/>
              <a:t>investovat, neplatí však již garance </a:t>
            </a:r>
            <a:r>
              <a:rPr lang="cs-CZ" altLang="cs-CZ" sz="2200" dirty="0"/>
              <a:t>nezáporného výnosu.</a:t>
            </a:r>
          </a:p>
          <a:p>
            <a:pPr>
              <a:lnSpc>
                <a:spcPct val="90000"/>
              </a:lnSpc>
              <a:spcAft>
                <a:spcPts val="1200"/>
              </a:spcAft>
              <a:buSzPct val="110000"/>
            </a:pPr>
            <a:r>
              <a:rPr lang="cs-CZ" altLang="cs-CZ" sz="2200" dirty="0" smtClean="0"/>
              <a:t>Systém </a:t>
            </a:r>
            <a:r>
              <a:rPr lang="cs-CZ" altLang="cs-CZ" sz="2200" dirty="0"/>
              <a:t>penzijního připojištění </a:t>
            </a:r>
            <a:r>
              <a:rPr lang="cs-CZ" altLang="cs-CZ" sz="2200" dirty="0" smtClean="0"/>
              <a:t>pokračuje </a:t>
            </a:r>
            <a:r>
              <a:rPr lang="cs-CZ" altLang="cs-CZ" sz="2200" dirty="0"/>
              <a:t>bez časového omezení </a:t>
            </a:r>
            <a:r>
              <a:rPr lang="cs-CZ" altLang="cs-CZ" sz="2200" dirty="0" smtClean="0"/>
              <a:t>za </a:t>
            </a:r>
            <a:r>
              <a:rPr lang="cs-CZ" altLang="cs-CZ" sz="2200" dirty="0"/>
              <a:t>stávajících </a:t>
            </a:r>
            <a:r>
              <a:rPr lang="cs-CZ" altLang="cs-CZ" sz="2200" dirty="0" smtClean="0"/>
              <a:t>podmínek výplaty dávek; </a:t>
            </a:r>
          </a:p>
          <a:p>
            <a:pPr>
              <a:lnSpc>
                <a:spcPct val="90000"/>
              </a:lnSpc>
              <a:spcAft>
                <a:spcPts val="1200"/>
              </a:spcAft>
              <a:buSzPct val="110000"/>
            </a:pPr>
            <a:r>
              <a:rPr lang="cs-CZ" altLang="cs-CZ" sz="2200" dirty="0" smtClean="0"/>
              <a:t>Do penzijního připojištění noví </a:t>
            </a:r>
            <a:r>
              <a:rPr lang="cs-CZ" altLang="cs-CZ" sz="2200" dirty="0"/>
              <a:t>účastníci již </a:t>
            </a:r>
            <a:r>
              <a:rPr lang="cs-CZ" altLang="cs-CZ" sz="2200" dirty="0" smtClean="0"/>
              <a:t>nemohou vstupovat.</a:t>
            </a:r>
            <a:endParaRPr lang="cs-CZ" altLang="cs-CZ" sz="2200" dirty="0"/>
          </a:p>
          <a:p>
            <a:pPr>
              <a:lnSpc>
                <a:spcPct val="90000"/>
              </a:lnSpc>
              <a:spcAft>
                <a:spcPts val="1200"/>
              </a:spcAft>
              <a:buSzPct val="110000"/>
            </a:pPr>
            <a:r>
              <a:rPr lang="cs-CZ" altLang="cs-CZ" sz="2200" dirty="0"/>
              <a:t>Stávající účastníci penzijního připojištění </a:t>
            </a:r>
            <a:r>
              <a:rPr lang="cs-CZ" altLang="cs-CZ" sz="2200" dirty="0" smtClean="0"/>
              <a:t>mohou kdykoliv přejít </a:t>
            </a:r>
            <a:r>
              <a:rPr lang="cs-CZ" altLang="cs-CZ" sz="2200" dirty="0"/>
              <a:t>do nového systému penzijního </a:t>
            </a:r>
            <a:r>
              <a:rPr lang="cs-CZ" altLang="cs-CZ" sz="2200" dirty="0" smtClean="0"/>
              <a:t>spoření – návrat možný již ale není.</a:t>
            </a:r>
          </a:p>
          <a:p>
            <a:pPr>
              <a:lnSpc>
                <a:spcPct val="90000"/>
              </a:lnSpc>
              <a:spcAft>
                <a:spcPts val="1200"/>
              </a:spcAft>
              <a:buSzPct val="110000"/>
            </a:pPr>
            <a:r>
              <a:rPr lang="cs-CZ" altLang="cs-CZ" sz="2200" dirty="0" smtClean="0"/>
              <a:t>V obou systémech byl majetku účastníků oddělen od majetku správce.</a:t>
            </a:r>
          </a:p>
          <a:p>
            <a:pPr>
              <a:lnSpc>
                <a:spcPct val="90000"/>
              </a:lnSpc>
            </a:pPr>
            <a:endParaRPr lang="cs-CZ" altLang="cs-CZ" sz="2200" dirty="0"/>
          </a:p>
        </p:txBody>
      </p:sp>
      <p:pic>
        <p:nvPicPr>
          <p:cNvPr id="4" name="Picture 7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80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920235" cy="1143000"/>
          </a:xfrm>
        </p:spPr>
        <p:txBody>
          <a:bodyPr>
            <a:normAutofit fontScale="90000"/>
          </a:bodyPr>
          <a:lstStyle/>
          <a:p>
            <a:r>
              <a:rPr lang="cs-CZ" altLang="cs-CZ" sz="3600" b="1" u="sng" dirty="0" smtClean="0"/>
              <a:t>Co charakterizuje Důchodový systém v ČR</a:t>
            </a:r>
            <a:endParaRPr lang="en-US" altLang="cs-CZ" sz="2700" b="1" u="sng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016" y="1700808"/>
            <a:ext cx="8856984" cy="5616376"/>
          </a:xfrm>
        </p:spPr>
        <p:txBody>
          <a:bodyPr>
            <a:normAutofit/>
          </a:bodyPr>
          <a:lstStyle/>
          <a:p>
            <a:pPr lvl="1"/>
            <a:r>
              <a:rPr lang="cs-CZ" altLang="cs-CZ" sz="2600" dirty="0" smtClean="0"/>
              <a:t>Jde o dominantní zdroj příjmů</a:t>
            </a:r>
            <a:r>
              <a:rPr lang="en-US" altLang="cs-CZ" sz="2600" dirty="0" smtClean="0"/>
              <a:t> (</a:t>
            </a:r>
            <a:r>
              <a:rPr lang="en-US" altLang="cs-CZ" sz="2600" dirty="0" smtClean="0">
                <a:cs typeface="Arial" charset="0"/>
              </a:rPr>
              <a:t>~ 94</a:t>
            </a:r>
            <a:r>
              <a:rPr lang="cs-CZ" altLang="cs-CZ" sz="2600" dirty="0" smtClean="0">
                <a:cs typeface="Arial" charset="0"/>
              </a:rPr>
              <a:t>-95</a:t>
            </a:r>
            <a:r>
              <a:rPr lang="en-US" altLang="cs-CZ" sz="2600" dirty="0" smtClean="0">
                <a:cs typeface="Arial" charset="0"/>
              </a:rPr>
              <a:t> %)</a:t>
            </a:r>
            <a:endParaRPr lang="cs-CZ" altLang="cs-CZ" sz="2600" dirty="0" smtClean="0">
              <a:cs typeface="Arial" charset="0"/>
            </a:endParaRPr>
          </a:p>
          <a:p>
            <a:pPr lvl="1"/>
            <a:r>
              <a:rPr lang="cs-CZ" altLang="cs-CZ" sz="2600" dirty="0" smtClean="0">
                <a:cs typeface="Arial" charset="0"/>
              </a:rPr>
              <a:t>Výše náhradového poměru je cca</a:t>
            </a:r>
            <a:r>
              <a:rPr lang="en-US" altLang="cs-CZ" sz="2600" dirty="0" smtClean="0">
                <a:cs typeface="Arial" charset="0"/>
              </a:rPr>
              <a:t> </a:t>
            </a:r>
            <a:r>
              <a:rPr lang="en-US" altLang="cs-CZ" sz="2500" dirty="0" smtClean="0">
                <a:cs typeface="Arial" charset="0"/>
              </a:rPr>
              <a:t>42</a:t>
            </a:r>
            <a:r>
              <a:rPr lang="cs-CZ" altLang="cs-CZ" sz="2500" dirty="0" smtClean="0">
                <a:cs typeface="Arial" charset="0"/>
              </a:rPr>
              <a:t> </a:t>
            </a:r>
            <a:r>
              <a:rPr lang="en-US" altLang="cs-CZ" sz="2500" dirty="0" smtClean="0">
                <a:cs typeface="Arial" charset="0"/>
              </a:rPr>
              <a:t>%</a:t>
            </a:r>
            <a:r>
              <a:rPr lang="cs-CZ" altLang="cs-CZ" sz="2500" dirty="0" smtClean="0">
                <a:cs typeface="Arial" charset="0"/>
              </a:rPr>
              <a:t> (hrubý) respektive 53 % (čistý)</a:t>
            </a:r>
            <a:endParaRPr lang="en-US" altLang="cs-CZ" sz="2500" dirty="0" smtClean="0">
              <a:cs typeface="Arial" charset="0"/>
            </a:endParaRPr>
          </a:p>
          <a:p>
            <a:pPr lvl="1"/>
            <a:r>
              <a:rPr lang="cs-CZ" altLang="cs-CZ" sz="2600" dirty="0" smtClean="0">
                <a:cs typeface="Arial" charset="0"/>
              </a:rPr>
              <a:t>Výdaje důchodového systému</a:t>
            </a:r>
            <a:r>
              <a:rPr lang="en-US" altLang="cs-CZ" sz="2600" dirty="0" smtClean="0">
                <a:cs typeface="Arial" charset="0"/>
              </a:rPr>
              <a:t> – </a:t>
            </a:r>
            <a:r>
              <a:rPr lang="cs-CZ" altLang="cs-CZ" sz="2600" dirty="0" smtClean="0">
                <a:cs typeface="Arial" charset="0"/>
              </a:rPr>
              <a:t>cca </a:t>
            </a:r>
            <a:r>
              <a:rPr lang="en-US" altLang="cs-CZ" sz="2600" dirty="0" smtClean="0">
                <a:cs typeface="Arial" charset="0"/>
              </a:rPr>
              <a:t>9 % </a:t>
            </a:r>
            <a:r>
              <a:rPr lang="cs-CZ" altLang="cs-CZ" sz="2600" dirty="0" smtClean="0">
                <a:cs typeface="Arial" charset="0"/>
              </a:rPr>
              <a:t>HDP</a:t>
            </a:r>
          </a:p>
          <a:p>
            <a:pPr lvl="1"/>
            <a:r>
              <a:rPr lang="cs-CZ" altLang="cs-CZ" sz="2600" dirty="0" smtClean="0">
                <a:cs typeface="Arial" charset="0"/>
              </a:rPr>
              <a:t>Příspěvková sazba – 28 % (6,5+21,5), respektive 30 % (8,5+21,5)</a:t>
            </a:r>
          </a:p>
          <a:p>
            <a:pPr lvl="1"/>
            <a:r>
              <a:rPr lang="cs-CZ" altLang="cs-CZ" sz="2600" dirty="0" smtClean="0">
                <a:cs typeface="Arial" charset="0"/>
              </a:rPr>
              <a:t>Ve vzorci zabudována značná příjmová solidarita</a:t>
            </a:r>
            <a:r>
              <a:rPr lang="cs-CZ" altLang="cs-CZ" sz="2600" dirty="0">
                <a:cs typeface="Arial" charset="0"/>
              </a:rPr>
              <a:t> </a:t>
            </a:r>
            <a:r>
              <a:rPr lang="cs-CZ" altLang="cs-CZ" sz="2600" dirty="0" smtClean="0">
                <a:cs typeface="Arial" charset="0"/>
              </a:rPr>
              <a:t>(mimo jiné znamená relativně nízké riziko chudoby seniorů)</a:t>
            </a:r>
          </a:p>
        </p:txBody>
      </p:sp>
      <p:pic>
        <p:nvPicPr>
          <p:cNvPr id="6148" name="Picture 4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85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74638"/>
            <a:ext cx="8459787" cy="1143000"/>
          </a:xfrm>
        </p:spPr>
        <p:txBody>
          <a:bodyPr>
            <a:normAutofit/>
          </a:bodyPr>
          <a:lstStyle/>
          <a:p>
            <a:pPr algn="l"/>
            <a:r>
              <a:rPr lang="cs-CZ" altLang="cs-CZ" sz="4000" b="1" dirty="0" smtClean="0"/>
              <a:t>Penzijní společnosti a účastnické fondy</a:t>
            </a:r>
            <a:endParaRPr lang="cs-CZ" altLang="cs-CZ" sz="4000" b="1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12874"/>
            <a:ext cx="7859712" cy="496845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SzTx/>
            </a:pPr>
            <a:r>
              <a:rPr lang="cs-CZ" altLang="cs-CZ" sz="2000" dirty="0" smtClean="0"/>
              <a:t>Prostředky </a:t>
            </a:r>
            <a:r>
              <a:rPr lang="cs-CZ" altLang="cs-CZ" sz="2000" dirty="0"/>
              <a:t>účastníků penzijního spoření </a:t>
            </a:r>
            <a:r>
              <a:rPr lang="cs-CZ" altLang="cs-CZ" sz="2000" dirty="0" smtClean="0"/>
              <a:t>jsou umístěny v</a:t>
            </a:r>
            <a:r>
              <a:rPr lang="cs-CZ" altLang="cs-CZ" sz="2000" dirty="0"/>
              <a:t> tzv. účastnických fondech </a:t>
            </a:r>
            <a:r>
              <a:rPr lang="cs-CZ" altLang="cs-CZ" sz="2000" dirty="0" smtClean="0"/>
              <a:t>(transformačním fondu)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SzTx/>
            </a:pPr>
            <a:r>
              <a:rPr lang="cs-CZ" altLang="cs-CZ" sz="2000" dirty="0" smtClean="0"/>
              <a:t>Penzijní fondy se transformovaly na správcovské penzijní </a:t>
            </a:r>
            <a:r>
              <a:rPr lang="cs-CZ" altLang="cs-CZ" sz="2000" dirty="0"/>
              <a:t>společnosti</a:t>
            </a:r>
            <a:r>
              <a:rPr lang="cs-CZ" altLang="cs-CZ" sz="1800" dirty="0"/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Tx/>
            </a:pPr>
            <a:r>
              <a:rPr lang="cs-CZ" altLang="cs-CZ" sz="2000" dirty="0"/>
              <a:t>Penzijní společnost může </a:t>
            </a:r>
            <a:r>
              <a:rPr lang="cs-CZ" altLang="cs-CZ" sz="2000" dirty="0" smtClean="0"/>
              <a:t>ve III. pilíři vytvářet více </a:t>
            </a:r>
            <a:r>
              <a:rPr lang="cs-CZ" altLang="cs-CZ" sz="2000" dirty="0"/>
              <a:t>účastnických fondů s různou investiční strategií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ts val="600"/>
              </a:spcAft>
              <a:buSzTx/>
              <a:buFont typeface="Wingdings" pitchFamily="2" charset="2"/>
              <a:buChar char="Ø"/>
            </a:pPr>
            <a:r>
              <a:rPr lang="cs-CZ" altLang="cs-CZ" sz="1800" dirty="0" smtClean="0"/>
              <a:t>1 povinný konzervativní fond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ts val="600"/>
              </a:spcAft>
              <a:buSzTx/>
              <a:buFont typeface="Wingdings" pitchFamily="2" charset="2"/>
              <a:buChar char="Ø"/>
            </a:pPr>
            <a:r>
              <a:rPr lang="cs-CZ" altLang="cs-CZ" sz="1800" dirty="0" smtClean="0"/>
              <a:t>Další fondy na volbě PS, podmínkou je dosažení majetku 50 mil. Kč</a:t>
            </a:r>
            <a:endParaRPr lang="cs-CZ" altLang="cs-CZ" sz="1800" dirty="0"/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SzTx/>
              <a:buFont typeface="Wingdings" pitchFamily="2" charset="2"/>
              <a:buChar char="Ø"/>
            </a:pPr>
            <a:r>
              <a:rPr lang="cs-CZ" altLang="cs-CZ" sz="1800" dirty="0"/>
              <a:t>V povinném konzervativním fondu: prostředky účastníků, kterým v horizontu pěti let vznikne nárok na penzi, kterým již vznikl nárok na penzi a kterým je již vyplácena penze na dobu určitou.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SzTx/>
            </a:pPr>
            <a:r>
              <a:rPr lang="cs-CZ" altLang="cs-CZ" sz="2000" dirty="0" smtClean="0"/>
              <a:t>Regulována úplata </a:t>
            </a:r>
            <a:r>
              <a:rPr lang="cs-CZ" altLang="cs-CZ" sz="2000" dirty="0"/>
              <a:t>za správu majetku v účastnických fondech </a:t>
            </a:r>
            <a:r>
              <a:rPr lang="cs-CZ" altLang="cs-CZ" sz="2000" dirty="0" smtClean="0"/>
              <a:t>na max</a:t>
            </a:r>
            <a:r>
              <a:rPr lang="cs-CZ" altLang="cs-CZ" sz="2000" dirty="0"/>
              <a:t>. 2% průměrné roční hodnoty vlastního kapitálu v </a:t>
            </a:r>
            <a:r>
              <a:rPr lang="cs-CZ" altLang="cs-CZ" sz="2000" dirty="0" smtClean="0"/>
              <a:t>ÚF), 0,4 % u konzervativního ÚF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SzTx/>
            </a:pPr>
            <a:r>
              <a:rPr lang="cs-CZ" altLang="cs-CZ" sz="2000" dirty="0" smtClean="0"/>
              <a:t>Jiné poplatky nevýznamné (</a:t>
            </a:r>
            <a:r>
              <a:rPr lang="cs-CZ" altLang="cs-CZ" sz="2000" dirty="0"/>
              <a:t>ve vymezených případech, např. převod prostředků)</a:t>
            </a:r>
          </a:p>
        </p:txBody>
      </p:sp>
      <p:pic>
        <p:nvPicPr>
          <p:cNvPr id="4" name="Picture 7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42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4213" y="274638"/>
            <a:ext cx="8459787" cy="1143000"/>
          </a:xfrm>
        </p:spPr>
        <p:txBody>
          <a:bodyPr>
            <a:normAutofit/>
          </a:bodyPr>
          <a:lstStyle/>
          <a:p>
            <a:pPr algn="l"/>
            <a:r>
              <a:rPr lang="cs-CZ" altLang="cs-CZ" sz="3600" b="1" dirty="0" smtClean="0"/>
              <a:t>Prostředky klienta v účastnických fondech</a:t>
            </a:r>
            <a:endParaRPr lang="cs-CZ" altLang="cs-CZ" sz="3600" b="1" dirty="0"/>
          </a:p>
        </p:txBody>
      </p:sp>
      <p:sp>
        <p:nvSpPr>
          <p:cNvPr id="1075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655883" y="1610793"/>
            <a:ext cx="8164589" cy="5256485"/>
          </a:xfrm>
        </p:spPr>
        <p:txBody>
          <a:bodyPr>
            <a:noAutofit/>
          </a:bodyPr>
          <a:lstStyle/>
          <a:p>
            <a:pPr>
              <a:spcBef>
                <a:spcPct val="35000"/>
              </a:spcBef>
              <a:spcAft>
                <a:spcPct val="0"/>
              </a:spcAft>
              <a:buSzTx/>
            </a:pPr>
            <a:r>
              <a:rPr lang="cs-CZ" altLang="cs-CZ" sz="2400" dirty="0" smtClean="0"/>
              <a:t>Prostředky </a:t>
            </a:r>
            <a:r>
              <a:rPr lang="cs-CZ" altLang="cs-CZ" sz="2400" dirty="0"/>
              <a:t>účastníka mohou být na základě </a:t>
            </a:r>
            <a:r>
              <a:rPr lang="cs-CZ" altLang="cs-CZ" sz="2400" dirty="0" smtClean="0"/>
              <a:t>volby účastníka strategie </a:t>
            </a:r>
            <a:r>
              <a:rPr lang="cs-CZ" altLang="cs-CZ" sz="2400" dirty="0"/>
              <a:t>ukládány do více účastnických fondů jedné penzijní </a:t>
            </a:r>
            <a:r>
              <a:rPr lang="cs-CZ" altLang="cs-CZ" sz="2400" dirty="0" smtClean="0"/>
              <a:t>společnosti.</a:t>
            </a:r>
            <a:endParaRPr lang="cs-CZ" altLang="cs-CZ" sz="2400" dirty="0"/>
          </a:p>
          <a:p>
            <a:pPr>
              <a:spcBef>
                <a:spcPct val="40000"/>
              </a:spcBef>
              <a:spcAft>
                <a:spcPct val="0"/>
              </a:spcAft>
              <a:buSzTx/>
            </a:pPr>
            <a:r>
              <a:rPr lang="cs-CZ" altLang="cs-CZ" sz="2400" dirty="0"/>
              <a:t>Účastníkovi </a:t>
            </a:r>
            <a:r>
              <a:rPr lang="cs-CZ" altLang="cs-CZ" sz="2400" dirty="0" smtClean="0"/>
              <a:t>je za nové vklady připisován </a:t>
            </a:r>
            <a:r>
              <a:rPr lang="cs-CZ" altLang="cs-CZ" sz="2400" dirty="0"/>
              <a:t>v závislosti na hodnotě </a:t>
            </a:r>
            <a:r>
              <a:rPr lang="cs-CZ" altLang="cs-CZ" sz="2400" dirty="0" smtClean="0"/>
              <a:t>jeho </a:t>
            </a:r>
            <a:r>
              <a:rPr lang="cs-CZ" altLang="cs-CZ" sz="2400" dirty="0"/>
              <a:t>prostředků odpovídající počet penzijních jednotek </a:t>
            </a:r>
            <a:r>
              <a:rPr lang="cs-CZ" altLang="cs-CZ" sz="2400" dirty="0" smtClean="0"/>
              <a:t>účastnických fondů.</a:t>
            </a:r>
            <a:endParaRPr lang="cs-CZ" altLang="cs-CZ" sz="2400" dirty="0"/>
          </a:p>
          <a:p>
            <a:pPr>
              <a:spcBef>
                <a:spcPct val="40000"/>
              </a:spcBef>
              <a:spcAft>
                <a:spcPct val="0"/>
              </a:spcAft>
              <a:buSzTx/>
            </a:pPr>
            <a:r>
              <a:rPr lang="cs-CZ" altLang="cs-CZ" sz="2400" dirty="0"/>
              <a:t>Hodnota penzijní jednotky  </a:t>
            </a:r>
            <a:r>
              <a:rPr lang="cs-CZ" altLang="cs-CZ" sz="2400" dirty="0" smtClean="0"/>
              <a:t>kolísá podle </a:t>
            </a:r>
            <a:r>
              <a:rPr lang="cs-CZ" altLang="cs-CZ" sz="2400" dirty="0"/>
              <a:t>aktuální situace na finančních </a:t>
            </a:r>
            <a:r>
              <a:rPr lang="cs-CZ" altLang="cs-CZ" sz="2400" dirty="0" smtClean="0"/>
              <a:t>trzích, povinné oceňování alespoň 1x týdně.</a:t>
            </a:r>
            <a:endParaRPr lang="cs-CZ" altLang="cs-CZ" sz="2400" dirty="0"/>
          </a:p>
        </p:txBody>
      </p:sp>
      <p:pic>
        <p:nvPicPr>
          <p:cNvPr id="4" name="Picture 7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0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74638"/>
            <a:ext cx="8388424" cy="922114"/>
          </a:xfrm>
        </p:spPr>
        <p:txBody>
          <a:bodyPr>
            <a:noAutofit/>
          </a:bodyPr>
          <a:lstStyle/>
          <a:p>
            <a:pPr algn="l"/>
            <a:r>
              <a:rPr lang="cs-CZ" altLang="cs-CZ" sz="3300" b="1" dirty="0"/>
              <a:t>Podpora vyšších příspěvků a doživotních penzí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340769"/>
            <a:ext cx="8136830" cy="5328592"/>
          </a:xfrm>
        </p:spPr>
        <p:txBody>
          <a:bodyPr>
            <a:noAutofit/>
          </a:bodyPr>
          <a:lstStyle/>
          <a:p>
            <a:pPr marL="0" indent="-263525">
              <a:lnSpc>
                <a:spcPct val="80000"/>
              </a:lnSpc>
              <a:buFontTx/>
              <a:buNone/>
            </a:pPr>
            <a:r>
              <a:rPr lang="cs-CZ" altLang="cs-CZ" sz="2400" dirty="0" smtClean="0"/>
              <a:t>V obou systémech poskytován nadále státní </a:t>
            </a:r>
            <a:r>
              <a:rPr lang="cs-CZ" altLang="cs-CZ" sz="2400" dirty="0"/>
              <a:t>příspěvek i </a:t>
            </a:r>
            <a:r>
              <a:rPr lang="cs-CZ" altLang="cs-CZ" sz="2400" dirty="0" smtClean="0"/>
              <a:t>daňová podpora</a:t>
            </a:r>
          </a:p>
          <a:p>
            <a:pPr marL="263525" indent="-263525">
              <a:lnSpc>
                <a:spcPct val="80000"/>
              </a:lnSpc>
              <a:buFontTx/>
              <a:buNone/>
            </a:pPr>
            <a:endParaRPr lang="cs-CZ" altLang="cs-CZ" sz="2400" dirty="0" smtClean="0"/>
          </a:p>
          <a:p>
            <a:pPr marL="263525" indent="-263525">
              <a:lnSpc>
                <a:spcPct val="80000"/>
              </a:lnSpc>
              <a:buFontTx/>
              <a:buNone/>
            </a:pPr>
            <a:r>
              <a:rPr lang="cs-CZ" altLang="cs-CZ" sz="2400" b="1" dirty="0" smtClean="0"/>
              <a:t>Změny od 1. 1. 2013:</a:t>
            </a:r>
            <a:endParaRPr lang="cs-CZ" altLang="cs-CZ" sz="2400" b="1" dirty="0"/>
          </a:p>
          <a:p>
            <a:pPr marL="263525" indent="-263525">
              <a:lnSpc>
                <a:spcPct val="80000"/>
              </a:lnSpc>
            </a:pPr>
            <a:r>
              <a:rPr lang="cs-CZ" altLang="cs-CZ" sz="2400" dirty="0" smtClean="0"/>
              <a:t>zvýšení </a:t>
            </a:r>
            <a:r>
              <a:rPr lang="cs-CZ" altLang="cs-CZ" sz="2400" dirty="0"/>
              <a:t>hranice příspěvku účastníka pro nárok na státní příspěvek (nejméně 300 Kč</a:t>
            </a:r>
            <a:r>
              <a:rPr lang="cs-CZ" altLang="cs-CZ" sz="2400" dirty="0" smtClean="0"/>
              <a:t>).</a:t>
            </a:r>
          </a:p>
          <a:p>
            <a:pPr marL="263525" indent="-263525">
              <a:lnSpc>
                <a:spcPct val="80000"/>
              </a:lnSpc>
            </a:pPr>
            <a:endParaRPr lang="cs-CZ" altLang="cs-CZ" sz="2400" dirty="0"/>
          </a:p>
          <a:p>
            <a:pPr marL="263525" indent="-263525">
              <a:lnSpc>
                <a:spcPct val="80000"/>
              </a:lnSpc>
              <a:spcAft>
                <a:spcPts val="1200"/>
              </a:spcAft>
            </a:pPr>
            <a:r>
              <a:rPr lang="cs-CZ" altLang="cs-CZ" sz="2400" dirty="0"/>
              <a:t>změna zákona o daních z příjmů</a:t>
            </a:r>
          </a:p>
          <a:p>
            <a:pPr lvl="1" indent="-300038">
              <a:lnSpc>
                <a:spcPct val="80000"/>
              </a:lnSpc>
              <a:spcBef>
                <a:spcPct val="50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cs-CZ" altLang="cs-CZ" sz="2400" dirty="0"/>
              <a:t>osvobození doživotních důchodů a penzí od daně z </a:t>
            </a:r>
            <a:r>
              <a:rPr lang="cs-CZ" altLang="cs-CZ" sz="2400" dirty="0" smtClean="0"/>
              <a:t>příjmu,</a:t>
            </a:r>
            <a:endParaRPr lang="cs-CZ" altLang="cs-CZ" sz="2400" dirty="0"/>
          </a:p>
          <a:p>
            <a:pPr lvl="1" indent="-300038">
              <a:lnSpc>
                <a:spcPct val="80000"/>
              </a:lnSpc>
              <a:spcBef>
                <a:spcPct val="5000"/>
              </a:spcBef>
              <a:buFont typeface="Wingdings" pitchFamily="2" charset="2"/>
              <a:buChar char="Ø"/>
            </a:pPr>
            <a:r>
              <a:rPr lang="cs-CZ" altLang="cs-CZ" sz="2400" dirty="0"/>
              <a:t>zvýšení limitu pro osvobození daně z příjmů ze závislé činnosti v případě příspěvků zaměstnavatele ze současných 24 tis. na 36 tis. Kč </a:t>
            </a:r>
            <a:r>
              <a:rPr lang="cs-CZ" altLang="cs-CZ" sz="2400" dirty="0" smtClean="0"/>
              <a:t>ročně.</a:t>
            </a:r>
            <a:endParaRPr lang="cs-CZ" altLang="cs-CZ" sz="2400" dirty="0"/>
          </a:p>
        </p:txBody>
      </p:sp>
      <p:pic>
        <p:nvPicPr>
          <p:cNvPr id="4" name="Picture 7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00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8458200" cy="1143000"/>
          </a:xfrm>
        </p:spPr>
        <p:txBody>
          <a:bodyPr>
            <a:normAutofit/>
          </a:bodyPr>
          <a:lstStyle/>
          <a:p>
            <a:r>
              <a:rPr lang="cs-CZ" altLang="cs-CZ" sz="3600" b="1" dirty="0" smtClean="0"/>
              <a:t>Druhy dávek</a:t>
            </a:r>
            <a:endParaRPr lang="cs-CZ" altLang="cs-CZ" sz="3600" b="1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341438"/>
            <a:ext cx="8137400" cy="5183906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cs-CZ" altLang="cs-CZ" sz="2400" dirty="0" smtClean="0"/>
              <a:t>Penzijní </a:t>
            </a:r>
            <a:r>
              <a:rPr lang="cs-CZ" altLang="cs-CZ" sz="2400" dirty="0"/>
              <a:t>společnosti vyplácí: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cs-CZ" altLang="cs-CZ" sz="2000" b="1" dirty="0"/>
              <a:t> </a:t>
            </a:r>
            <a:r>
              <a:rPr lang="cs-CZ" altLang="cs-CZ" sz="2000" dirty="0" smtClean="0"/>
              <a:t>starobní </a:t>
            </a:r>
            <a:r>
              <a:rPr lang="cs-CZ" altLang="cs-CZ" sz="2000" dirty="0"/>
              <a:t>penze na určenou </a:t>
            </a:r>
            <a:r>
              <a:rPr lang="cs-CZ" altLang="cs-CZ" sz="2000" dirty="0" smtClean="0"/>
              <a:t>dobu </a:t>
            </a:r>
            <a:endParaRPr lang="cs-CZ" altLang="cs-CZ" sz="2000" dirty="0"/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cs-CZ" altLang="cs-CZ" sz="2000" dirty="0"/>
              <a:t> </a:t>
            </a:r>
            <a:r>
              <a:rPr lang="cs-CZ" altLang="cs-CZ" sz="2000" dirty="0" smtClean="0"/>
              <a:t>invalidní </a:t>
            </a:r>
            <a:r>
              <a:rPr lang="cs-CZ" altLang="cs-CZ" sz="2000" dirty="0"/>
              <a:t>penze na určenou dobu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cs-CZ" altLang="cs-CZ" sz="2000" dirty="0"/>
              <a:t> </a:t>
            </a:r>
            <a:r>
              <a:rPr lang="cs-CZ" altLang="cs-CZ" sz="2000" dirty="0" smtClean="0"/>
              <a:t>jednorázová </a:t>
            </a:r>
            <a:r>
              <a:rPr lang="cs-CZ" altLang="cs-CZ" sz="2000" dirty="0"/>
              <a:t>vyrovnání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cs-CZ" altLang="cs-CZ" sz="2000" dirty="0"/>
              <a:t> </a:t>
            </a:r>
            <a:r>
              <a:rPr lang="cs-CZ" altLang="cs-CZ" sz="2000" dirty="0" smtClean="0"/>
              <a:t>odbytné</a:t>
            </a:r>
          </a:p>
          <a:p>
            <a:pPr marL="457200" lvl="1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cs-CZ" altLang="cs-CZ" sz="2000" dirty="0" smtClean="0"/>
              <a:t>U penzí nese investiční riziko </a:t>
            </a:r>
            <a:r>
              <a:rPr lang="cs-CZ" altLang="cs-CZ" sz="2000" dirty="0"/>
              <a:t>k</a:t>
            </a:r>
            <a:r>
              <a:rPr lang="cs-CZ" altLang="cs-CZ" sz="2000" dirty="0" smtClean="0"/>
              <a:t>lient</a:t>
            </a:r>
            <a:endParaRPr lang="cs-CZ" altLang="cs-CZ" sz="2000" dirty="0"/>
          </a:p>
          <a:p>
            <a:pPr marL="0" indent="0">
              <a:spcAft>
                <a:spcPts val="1200"/>
              </a:spcAft>
              <a:buNone/>
            </a:pPr>
            <a:r>
              <a:rPr lang="cs-CZ" altLang="cs-CZ" sz="2400" dirty="0"/>
              <a:t>Životní pojišťovny vyplácí: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cs-CZ" altLang="cs-CZ" sz="2000" dirty="0" smtClean="0"/>
              <a:t>doživotní </a:t>
            </a:r>
            <a:r>
              <a:rPr lang="cs-CZ" altLang="cs-CZ" sz="2000" dirty="0"/>
              <a:t>penze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cs-CZ" altLang="cs-CZ" sz="2000" dirty="0" smtClean="0"/>
              <a:t>penze </a:t>
            </a:r>
            <a:r>
              <a:rPr lang="cs-CZ" altLang="cs-CZ" sz="2000" dirty="0"/>
              <a:t>na přesně stanovenou dobu s přesně stanovenou </a:t>
            </a:r>
            <a:r>
              <a:rPr lang="cs-CZ" altLang="cs-CZ" sz="2000" dirty="0" smtClean="0"/>
              <a:t>výší (investiční riziko nese pojišťovna)</a:t>
            </a:r>
            <a:endParaRPr lang="cs-CZ" altLang="cs-CZ" sz="2000" dirty="0"/>
          </a:p>
        </p:txBody>
      </p:sp>
      <p:pic>
        <p:nvPicPr>
          <p:cNvPr id="4" name="Picture 3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51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7859712" cy="792088"/>
          </a:xfrm>
        </p:spPr>
        <p:txBody>
          <a:bodyPr/>
          <a:lstStyle/>
          <a:p>
            <a:r>
              <a:rPr lang="cs-CZ" altLang="cs-CZ" dirty="0"/>
              <a:t>Počet penzijních fondů</a:t>
            </a:r>
          </a:p>
        </p:txBody>
      </p:sp>
      <p:pic>
        <p:nvPicPr>
          <p:cNvPr id="186371" name="Picture 3" descr="pru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6372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015243579"/>
              </p:ext>
            </p:extLst>
          </p:nvPr>
        </p:nvGraphicFramePr>
        <p:xfrm>
          <a:off x="808038" y="977900"/>
          <a:ext cx="8143875" cy="5691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Graf" r:id="rId4" imgW="8020016" imgH="5381502" progId="MSGraph.Chart.8">
                  <p:embed followColorScheme="full"/>
                </p:oleObj>
              </mc:Choice>
              <mc:Fallback>
                <p:oleObj name="Graf" r:id="rId4" imgW="8020016" imgH="538150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8" y="977900"/>
                        <a:ext cx="8143875" cy="5691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680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88640"/>
            <a:ext cx="8137400" cy="634082"/>
          </a:xfrm>
        </p:spPr>
        <p:txBody>
          <a:bodyPr/>
          <a:lstStyle/>
          <a:p>
            <a:r>
              <a:rPr lang="cs-CZ" altLang="cs-CZ" dirty="0"/>
              <a:t>Počet </a:t>
            </a:r>
            <a:r>
              <a:rPr lang="cs-CZ" altLang="cs-CZ" dirty="0" smtClean="0"/>
              <a:t>účastníků </a:t>
            </a:r>
            <a:r>
              <a:rPr lang="cs-CZ" altLang="cs-CZ" sz="2800" dirty="0" smtClean="0"/>
              <a:t>(v mil.)</a:t>
            </a:r>
            <a:endParaRPr lang="cs-CZ" altLang="cs-CZ" sz="2800" dirty="0"/>
          </a:p>
        </p:txBody>
      </p:sp>
      <p:pic>
        <p:nvPicPr>
          <p:cNvPr id="187395" name="Picture 3" descr="pru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7396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23357011"/>
              </p:ext>
            </p:extLst>
          </p:nvPr>
        </p:nvGraphicFramePr>
        <p:xfrm>
          <a:off x="712788" y="836712"/>
          <a:ext cx="8388350" cy="5786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Graf" r:id="rId5" imgW="8543841" imgH="5553068" progId="MSGraph.Chart.8">
                  <p:embed followColorScheme="full"/>
                </p:oleObj>
              </mc:Choice>
              <mc:Fallback>
                <p:oleObj name="Graf" r:id="rId5" imgW="8543841" imgH="555306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836712"/>
                        <a:ext cx="8388350" cy="5786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453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859712" cy="778098"/>
          </a:xfrm>
        </p:spPr>
        <p:txBody>
          <a:bodyPr/>
          <a:lstStyle/>
          <a:p>
            <a:r>
              <a:rPr lang="cs-CZ" dirty="0" smtClean="0"/>
              <a:t>Výše státní podpory</a:t>
            </a:r>
            <a:endParaRPr lang="cs-CZ" dirty="0"/>
          </a:p>
        </p:txBody>
      </p:sp>
      <p:graphicFrame>
        <p:nvGraphicFramePr>
          <p:cNvPr id="4" name="Zástupný symbol pro graf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150975484"/>
              </p:ext>
            </p:extLst>
          </p:nvPr>
        </p:nvGraphicFramePr>
        <p:xfrm>
          <a:off x="755577" y="1196746"/>
          <a:ext cx="8280918" cy="5472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0306"/>
                <a:gridCol w="2760306"/>
                <a:gridCol w="2760306"/>
              </a:tblGrid>
              <a:tr h="4560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dirty="0">
                          <a:solidFill>
                            <a:schemeClr val="tx1"/>
                          </a:solidFill>
                          <a:effectLst/>
                        </a:rPr>
                        <a:t>úložka</a:t>
                      </a:r>
                      <a:endParaRPr lang="cs-CZ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1" marR="8171" marT="8171" marB="8171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státní příspěvek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1" marR="8171" marT="8171" marB="8171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560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100" dirty="0" smtClean="0">
                          <a:effectLst/>
                        </a:rPr>
                        <a:t>dříve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1" marR="8171" marT="8171" marB="81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100" dirty="0">
                          <a:effectLst/>
                        </a:rPr>
                        <a:t>po změně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1" marR="8171" marT="8171" marB="8171" anchor="ctr"/>
                </a:tc>
              </a:tr>
              <a:tr h="45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100" dirty="0">
                          <a:solidFill>
                            <a:schemeClr val="tx1"/>
                          </a:solidFill>
                          <a:effectLst/>
                        </a:rPr>
                        <a:t>100 Kč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1" marR="8171" marT="8171" marB="81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100" dirty="0">
                          <a:effectLst/>
                        </a:rPr>
                        <a:t>50 Kč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1" marR="8171" marT="8171" marB="81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100" dirty="0">
                          <a:effectLst/>
                        </a:rPr>
                        <a:t>0 Kč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1" marR="8171" marT="8171" marB="8171" anchor="ctr"/>
                </a:tc>
              </a:tr>
              <a:tr h="45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100" dirty="0">
                          <a:solidFill>
                            <a:schemeClr val="tx1"/>
                          </a:solidFill>
                          <a:effectLst/>
                        </a:rPr>
                        <a:t>200 Kč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1" marR="8171" marT="8171" marB="81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100" dirty="0">
                          <a:effectLst/>
                        </a:rPr>
                        <a:t>90 Kč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1" marR="8171" marT="8171" marB="81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100" dirty="0">
                          <a:effectLst/>
                        </a:rPr>
                        <a:t>0 Kč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1" marR="8171" marT="8171" marB="8171" anchor="ctr"/>
                </a:tc>
              </a:tr>
              <a:tr h="45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100" dirty="0">
                          <a:solidFill>
                            <a:schemeClr val="tx1"/>
                          </a:solidFill>
                          <a:effectLst/>
                        </a:rPr>
                        <a:t>300 Kč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1" marR="8171" marT="8171" marB="81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100" dirty="0">
                          <a:effectLst/>
                        </a:rPr>
                        <a:t>120 Kč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1" marR="8171" marT="8171" marB="81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100" dirty="0">
                          <a:effectLst/>
                        </a:rPr>
                        <a:t>90 Kč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1" marR="8171" marT="8171" marB="8171" anchor="ctr"/>
                </a:tc>
              </a:tr>
              <a:tr h="45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100" dirty="0">
                          <a:solidFill>
                            <a:schemeClr val="tx1"/>
                          </a:solidFill>
                          <a:effectLst/>
                        </a:rPr>
                        <a:t>400 Kč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1" marR="8171" marT="8171" marB="81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100" dirty="0">
                          <a:effectLst/>
                        </a:rPr>
                        <a:t>140 Kč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1" marR="8171" marT="8171" marB="81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100" dirty="0">
                          <a:effectLst/>
                        </a:rPr>
                        <a:t>110 Kč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1" marR="8171" marT="8171" marB="8171" anchor="ctr"/>
                </a:tc>
              </a:tr>
              <a:tr h="45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100" dirty="0">
                          <a:solidFill>
                            <a:schemeClr val="tx1"/>
                          </a:solidFill>
                          <a:effectLst/>
                        </a:rPr>
                        <a:t>500 Kč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1" marR="8171" marT="8171" marB="81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100" dirty="0">
                          <a:effectLst/>
                        </a:rPr>
                        <a:t>150 Kč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1" marR="8171" marT="8171" marB="81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100" dirty="0">
                          <a:effectLst/>
                        </a:rPr>
                        <a:t>130 Kč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1" marR="8171" marT="8171" marB="8171" anchor="ctr"/>
                </a:tc>
              </a:tr>
              <a:tr h="45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100" dirty="0">
                          <a:solidFill>
                            <a:schemeClr val="tx1"/>
                          </a:solidFill>
                          <a:effectLst/>
                        </a:rPr>
                        <a:t>600 Kč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1" marR="8171" marT="8171" marB="81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100" dirty="0">
                          <a:effectLst/>
                        </a:rPr>
                        <a:t>150 Kč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1" marR="8171" marT="8171" marB="81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100" dirty="0">
                          <a:effectLst/>
                        </a:rPr>
                        <a:t>150 Kč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1" marR="8171" marT="8171" marB="8171" anchor="ctr"/>
                </a:tc>
              </a:tr>
              <a:tr h="45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100" dirty="0">
                          <a:solidFill>
                            <a:schemeClr val="tx1"/>
                          </a:solidFill>
                          <a:effectLst/>
                        </a:rPr>
                        <a:t>700 Kč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1" marR="8171" marT="8171" marB="81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100" dirty="0">
                          <a:effectLst/>
                        </a:rPr>
                        <a:t>150 Kč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1" marR="8171" marT="8171" marB="81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100" dirty="0">
                          <a:effectLst/>
                        </a:rPr>
                        <a:t>170 Kč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1" marR="8171" marT="8171" marB="8171" anchor="ctr"/>
                </a:tc>
              </a:tr>
              <a:tr h="45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100" dirty="0">
                          <a:solidFill>
                            <a:schemeClr val="tx1"/>
                          </a:solidFill>
                          <a:effectLst/>
                        </a:rPr>
                        <a:t>800 Kč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1" marR="8171" marT="8171" marB="81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100" dirty="0">
                          <a:effectLst/>
                        </a:rPr>
                        <a:t>150 Kč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1" marR="8171" marT="8171" marB="81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100" dirty="0">
                          <a:effectLst/>
                        </a:rPr>
                        <a:t>190 Kč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1" marR="8171" marT="8171" marB="8171" anchor="ctr"/>
                </a:tc>
              </a:tr>
              <a:tr h="45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100" dirty="0">
                          <a:solidFill>
                            <a:schemeClr val="tx1"/>
                          </a:solidFill>
                          <a:effectLst/>
                        </a:rPr>
                        <a:t>900 Kč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1" marR="8171" marT="8171" marB="81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100" dirty="0">
                          <a:effectLst/>
                        </a:rPr>
                        <a:t>150 Kč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1" marR="8171" marT="8171" marB="81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100" dirty="0">
                          <a:effectLst/>
                        </a:rPr>
                        <a:t>210 Kč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1" marR="8171" marT="8171" marB="8171" anchor="ctr"/>
                </a:tc>
              </a:tr>
              <a:tr h="45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100" dirty="0">
                          <a:solidFill>
                            <a:schemeClr val="tx1"/>
                          </a:solidFill>
                          <a:effectLst/>
                        </a:rPr>
                        <a:t>1000 Kč a více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1" marR="8171" marT="8171" marB="81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100" dirty="0">
                          <a:effectLst/>
                        </a:rPr>
                        <a:t>150 Kč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1" marR="8171" marT="8171" marB="817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100" dirty="0">
                          <a:effectLst/>
                        </a:rPr>
                        <a:t>230 Kč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1" marR="8171" marT="8171" marB="8171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8238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27980" y="260648"/>
            <a:ext cx="8064500" cy="144016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cs-CZ" altLang="cs-CZ" sz="3600" b="1" dirty="0" smtClean="0"/>
              <a:t>Změny chování účastníků v roce 2013</a:t>
            </a:r>
            <a:endParaRPr lang="cs-CZ" altLang="cs-CZ" sz="28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09751"/>
            <a:ext cx="6869955" cy="472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804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27584" y="2564904"/>
            <a:ext cx="8064500" cy="144016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cs-CZ" altLang="cs-CZ" sz="3600" dirty="0" smtClean="0"/>
              <a:t>Podoba důchodových změn v budoucnu?</a:t>
            </a: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765722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27584" y="2564904"/>
            <a:ext cx="8064500" cy="144016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cs-CZ" altLang="cs-CZ" sz="3600" dirty="0" smtClean="0"/>
              <a:t>Podoba důchodových změn v budoucnu?</a:t>
            </a: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765722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604448" cy="864096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Projekce výdajů důchodového systému </a:t>
            </a:r>
            <a:r>
              <a:rPr lang="cs-CZ" altLang="cs-CZ" sz="1800" b="1" dirty="0" smtClean="0"/>
              <a:t>(v % HDP)</a:t>
            </a:r>
            <a:endParaRPr lang="en-US" altLang="cs-CZ" sz="36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52736"/>
            <a:ext cx="835069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2"/>
          <p:cNvCxnSpPr/>
          <p:nvPr/>
        </p:nvCxnSpPr>
        <p:spPr>
          <a:xfrm flipV="1">
            <a:off x="5436096" y="1916832"/>
            <a:ext cx="0" cy="38164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 flipV="1">
            <a:off x="6444208" y="1916832"/>
            <a:ext cx="0" cy="38164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5246616" y="1588150"/>
            <a:ext cx="4320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67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228184" y="1588150"/>
            <a:ext cx="4320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70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0062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4213" y="274638"/>
            <a:ext cx="8459787" cy="1143000"/>
          </a:xfrm>
        </p:spPr>
        <p:txBody>
          <a:bodyPr>
            <a:normAutofit/>
          </a:bodyPr>
          <a:lstStyle/>
          <a:p>
            <a:r>
              <a:rPr lang="cs-CZ" altLang="cs-CZ" sz="3600" b="1" dirty="0" smtClean="0"/>
              <a:t>Programové prohlášení vlády</a:t>
            </a:r>
            <a:endParaRPr lang="cs-CZ" altLang="cs-CZ" sz="3600" b="1" dirty="0"/>
          </a:p>
        </p:txBody>
      </p:sp>
      <p:sp>
        <p:nvSpPr>
          <p:cNvPr id="1075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685800" y="1601515"/>
            <a:ext cx="8208912" cy="5256485"/>
          </a:xfrm>
        </p:spPr>
        <p:txBody>
          <a:bodyPr>
            <a:noAutofit/>
          </a:bodyPr>
          <a:lstStyle/>
          <a:p>
            <a:pPr>
              <a:spcBef>
                <a:spcPct val="35000"/>
              </a:spcBef>
              <a:spcAft>
                <a:spcPct val="0"/>
              </a:spcAft>
              <a:buSzTx/>
            </a:pPr>
            <a:r>
              <a:rPr lang="cs-CZ" altLang="cs-CZ" sz="2400" dirty="0" smtClean="0"/>
              <a:t>Základním závazným dokumentem pro MPSV je Programové prohlášení vlády:</a:t>
            </a:r>
          </a:p>
          <a:p>
            <a:pPr marL="0" indent="0">
              <a:spcBef>
                <a:spcPct val="35000"/>
              </a:spcBef>
              <a:spcAft>
                <a:spcPct val="0"/>
              </a:spcAft>
              <a:buSzTx/>
              <a:buNone/>
            </a:pPr>
            <a:r>
              <a:rPr lang="cs-CZ" sz="2400" dirty="0" smtClean="0"/>
              <a:t>„</a:t>
            </a:r>
            <a:r>
              <a:rPr lang="cs-CZ" sz="2400" i="1" dirty="0" smtClean="0"/>
              <a:t>Vláda </a:t>
            </a:r>
            <a:r>
              <a:rPr lang="cs-CZ" sz="2400" i="1" dirty="0"/>
              <a:t>připraví novelu zákona o důchodovém pojištění týkající se úpravy podmínek pro zvyšování důchodů od roku 2015. Vláda ukončí platnost pravidla snížené valorizace důchodů a zajistí, že důchody budou od ledna 2015 opět zvyšovány o 100 % nárůstu spotřebitelských cen a o jednu třetinu nárůstu reálné mzdy</a:t>
            </a:r>
            <a:r>
              <a:rPr lang="cs-CZ" sz="2400" dirty="0" smtClean="0"/>
              <a:t>.“</a:t>
            </a:r>
          </a:p>
          <a:p>
            <a:pPr marL="0" indent="0">
              <a:spcBef>
                <a:spcPct val="35000"/>
              </a:spcBef>
              <a:spcAft>
                <a:spcPct val="0"/>
              </a:spcAft>
              <a:buSzTx/>
              <a:buNone/>
            </a:pPr>
            <a:endParaRPr lang="cs-CZ" altLang="cs-CZ" sz="2400" dirty="0"/>
          </a:p>
          <a:p>
            <a:pPr marL="0" indent="0">
              <a:spcBef>
                <a:spcPct val="35000"/>
              </a:spcBef>
              <a:spcAft>
                <a:spcPct val="0"/>
              </a:spcAft>
              <a:buSzTx/>
              <a:buNone/>
            </a:pPr>
            <a:r>
              <a:rPr lang="cs-CZ" altLang="cs-CZ" sz="2400" dirty="0" smtClean="0"/>
              <a:t>Již splněno, realizace valorizace od ledna 2015 dle (</a:t>
            </a:r>
            <a:r>
              <a:rPr lang="cs-CZ" altLang="cs-CZ" sz="2400" dirty="0" err="1" smtClean="0"/>
              <a:t>staro</a:t>
            </a:r>
            <a:r>
              <a:rPr lang="cs-CZ" altLang="cs-CZ" sz="2400" dirty="0" smtClean="0"/>
              <a:t>)nových pravidel.</a:t>
            </a:r>
            <a:endParaRPr lang="cs-CZ" altLang="cs-CZ" sz="2400" dirty="0"/>
          </a:p>
        </p:txBody>
      </p:sp>
      <p:pic>
        <p:nvPicPr>
          <p:cNvPr id="4" name="Picture 7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25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8459787" cy="908720"/>
          </a:xfrm>
        </p:spPr>
        <p:txBody>
          <a:bodyPr>
            <a:normAutofit/>
          </a:bodyPr>
          <a:lstStyle/>
          <a:p>
            <a:r>
              <a:rPr lang="cs-CZ" altLang="cs-CZ" sz="3600" b="1" dirty="0" smtClean="0"/>
              <a:t>Programové prohlášení vlády</a:t>
            </a:r>
            <a:endParaRPr lang="cs-CZ" altLang="cs-CZ" sz="3600" b="1" dirty="0"/>
          </a:p>
        </p:txBody>
      </p:sp>
      <p:sp>
        <p:nvSpPr>
          <p:cNvPr id="1075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710952" y="1340768"/>
            <a:ext cx="8253536" cy="5877272"/>
          </a:xfrm>
        </p:spPr>
        <p:txBody>
          <a:bodyPr>
            <a:noAutofit/>
          </a:bodyPr>
          <a:lstStyle/>
          <a:p>
            <a:pPr>
              <a:spcBef>
                <a:spcPct val="35000"/>
              </a:spcBef>
              <a:spcAft>
                <a:spcPct val="0"/>
              </a:spcAft>
              <a:buSzTx/>
            </a:pPr>
            <a:r>
              <a:rPr lang="cs-CZ" altLang="cs-CZ" sz="2400" dirty="0" smtClean="0"/>
              <a:t>Základním závazným dokumentem pro MPSV je Programové prohlášení vlády:</a:t>
            </a:r>
          </a:p>
          <a:p>
            <a:pPr marL="0" indent="0">
              <a:spcBef>
                <a:spcPct val="35000"/>
              </a:spcBef>
              <a:spcAft>
                <a:spcPct val="0"/>
              </a:spcAft>
              <a:buSzTx/>
              <a:buNone/>
            </a:pPr>
            <a:r>
              <a:rPr lang="cs-CZ" sz="2400" dirty="0" smtClean="0"/>
              <a:t>„[Vláda] </a:t>
            </a:r>
            <a:r>
              <a:rPr lang="cs-CZ" sz="2400" i="1" dirty="0" smtClean="0"/>
              <a:t>Ustaví </a:t>
            </a:r>
            <a:r>
              <a:rPr lang="cs-CZ" sz="2400" i="1" dirty="0"/>
              <a:t>odborné komise jak k ukončení II. pilíře a návrhům změn důchodového </a:t>
            </a:r>
            <a:r>
              <a:rPr lang="cs-CZ" sz="2400" i="1" dirty="0" smtClean="0"/>
              <a:t>systému…..Vláda </a:t>
            </a:r>
            <a:r>
              <a:rPr lang="cs-CZ" sz="2400" i="1" dirty="0"/>
              <a:t>připraví detailní návrh na ukončení důchodového spoření při respektování vlastnických práv jeho účastníků a dále komplexní a vzájemně provázaný souhrn konkrétních návrhů na změny v důchodovém systému, které přinesou jeho dlouhodobě stabilní uspořádání a přiměřenost poskytovaných </a:t>
            </a:r>
            <a:r>
              <a:rPr lang="cs-CZ" sz="2400" i="1" dirty="0" smtClean="0"/>
              <a:t>dávek</a:t>
            </a:r>
            <a:r>
              <a:rPr lang="cs-CZ" sz="2400" dirty="0" smtClean="0"/>
              <a:t>.“</a:t>
            </a:r>
            <a:endParaRPr lang="cs-CZ" altLang="cs-CZ" sz="2400" dirty="0"/>
          </a:p>
          <a:p>
            <a:pPr marL="0" indent="0">
              <a:spcBef>
                <a:spcPct val="35000"/>
              </a:spcBef>
              <a:spcAft>
                <a:spcPct val="0"/>
              </a:spcAft>
              <a:buSzTx/>
              <a:buNone/>
            </a:pPr>
            <a:r>
              <a:rPr lang="cs-CZ" altLang="cs-CZ" sz="2400" dirty="0" smtClean="0"/>
              <a:t>Odborná komise ustavena, jedná od května 2014 a koncepční nelegislativní návrh na ukončení tzv. II. pilíře postoupen vládě.</a:t>
            </a:r>
            <a:endParaRPr lang="cs-CZ" altLang="cs-CZ" sz="2400" dirty="0"/>
          </a:p>
        </p:txBody>
      </p:sp>
      <p:pic>
        <p:nvPicPr>
          <p:cNvPr id="4" name="Picture 7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06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3764-F9D1-4F46-BE17-F3271713AAA1}" type="slidenum">
              <a:rPr lang="en-US" altLang="cs-CZ"/>
              <a:pPr/>
              <a:t>72</a:t>
            </a:fld>
            <a:endParaRPr lang="en-US" altLang="cs-CZ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7398" y="218231"/>
            <a:ext cx="7845002" cy="803275"/>
          </a:xfrm>
        </p:spPr>
        <p:txBody>
          <a:bodyPr>
            <a:normAutofit/>
          </a:bodyPr>
          <a:lstStyle/>
          <a:p>
            <a:r>
              <a:rPr lang="cs-CZ" altLang="cs-CZ" sz="3600" b="1" dirty="0" smtClean="0"/>
              <a:t>D o p o r u č e n í    E U   2014 </a:t>
            </a:r>
            <a:endParaRPr lang="cs-CZ" altLang="cs-CZ" sz="3600" b="1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776"/>
            <a:ext cx="7917011" cy="5184874"/>
          </a:xfrm>
        </p:spPr>
        <p:txBody>
          <a:bodyPr>
            <a:normAutofit lnSpcReduction="10000"/>
          </a:bodyPr>
          <a:lstStyle/>
          <a:p>
            <a:r>
              <a:rPr lang="cs-CZ" altLang="cs-CZ" sz="2400" dirty="0" smtClean="0"/>
              <a:t>Strukturální dlouhodobý deficit (2060) z důvodu nárůstu výdajů na důchody činí podle hodnocení EU 2,2 % HDP</a:t>
            </a:r>
          </a:p>
          <a:p>
            <a:r>
              <a:rPr lang="cs-CZ" altLang="cs-CZ" sz="2400" dirty="0" smtClean="0"/>
              <a:t>Doporučení akcentují udržitelnost :</a:t>
            </a:r>
          </a:p>
          <a:p>
            <a:endParaRPr lang="cs-CZ" altLang="cs-CZ" sz="1600" dirty="0" smtClean="0"/>
          </a:p>
          <a:p>
            <a:pPr marL="457200" lvl="1" indent="0" algn="just">
              <a:buNone/>
            </a:pPr>
            <a:r>
              <a:rPr lang="cs-CZ" sz="2000" dirty="0" smtClean="0"/>
              <a:t>„Zajistit </a:t>
            </a:r>
            <a:r>
              <a:rPr lang="cs-CZ" sz="2000" u="sng" dirty="0"/>
              <a:t>dlouhodobou udržitelnost</a:t>
            </a:r>
            <a:r>
              <a:rPr lang="cs-CZ" sz="2000" dirty="0"/>
              <a:t> veřejného</a:t>
            </a:r>
            <a:r>
              <a:rPr lang="cs-CZ" sz="2000" u="sng" dirty="0"/>
              <a:t> </a:t>
            </a:r>
            <a:r>
              <a:rPr lang="cs-CZ" sz="2000" dirty="0"/>
              <a:t>důchodového systému, a to konkrétně </a:t>
            </a:r>
            <a:endParaRPr lang="cs-CZ" sz="2000" dirty="0" smtClean="0"/>
          </a:p>
          <a:p>
            <a:pPr lvl="1" algn="just">
              <a:buFontTx/>
              <a:buChar char="-"/>
            </a:pPr>
            <a:r>
              <a:rPr lang="cs-CZ" sz="2000" u="sng" dirty="0" smtClean="0"/>
              <a:t>rychlejším </a:t>
            </a:r>
            <a:r>
              <a:rPr lang="cs-CZ" sz="2000" u="sng" dirty="0"/>
              <a:t>navyšováním zákonem stanoveného věku pro odchod do důchodu </a:t>
            </a:r>
            <a:r>
              <a:rPr lang="cs-CZ" sz="2000" dirty="0"/>
              <a:t>a </a:t>
            </a:r>
            <a:endParaRPr lang="cs-CZ" sz="2000" dirty="0" smtClean="0"/>
          </a:p>
          <a:p>
            <a:pPr lvl="1" algn="just">
              <a:buFontTx/>
              <a:buChar char="-"/>
            </a:pPr>
            <a:r>
              <a:rPr lang="cs-CZ" sz="2000" u="sng" dirty="0" smtClean="0"/>
              <a:t>jasnějším </a:t>
            </a:r>
            <a:r>
              <a:rPr lang="cs-CZ" sz="2000" u="sng" dirty="0"/>
              <a:t>provázáním tohoto věku se změnami ve střední délce života</a:t>
            </a:r>
            <a:r>
              <a:rPr lang="cs-CZ" sz="2000" dirty="0"/>
              <a:t>. </a:t>
            </a:r>
            <a:endParaRPr lang="cs-CZ" sz="2000" dirty="0" smtClean="0"/>
          </a:p>
          <a:p>
            <a:pPr lvl="1" algn="just">
              <a:buFontTx/>
              <a:buChar char="-"/>
            </a:pPr>
            <a:r>
              <a:rPr lang="cs-CZ" sz="2000" dirty="0" smtClean="0"/>
              <a:t>Podporovat </a:t>
            </a:r>
            <a:r>
              <a:rPr lang="cs-CZ" sz="2000" dirty="0"/>
              <a:t>zaměstnatelnost starších pracovníků a </a:t>
            </a:r>
            <a:endParaRPr lang="cs-CZ" sz="2000" dirty="0" smtClean="0"/>
          </a:p>
          <a:p>
            <a:pPr lvl="1" algn="just">
              <a:buFontTx/>
              <a:buChar char="-"/>
            </a:pPr>
            <a:r>
              <a:rPr lang="cs-CZ" sz="2000" u="sng" dirty="0" smtClean="0"/>
              <a:t>přezkoumat </a:t>
            </a:r>
            <a:r>
              <a:rPr lang="cs-CZ" sz="2000" u="sng" dirty="0"/>
              <a:t>mechanismus valorizace </a:t>
            </a:r>
            <a:r>
              <a:rPr lang="cs-CZ" sz="2000" dirty="0" smtClean="0"/>
              <a:t>důchodů.“</a:t>
            </a:r>
          </a:p>
          <a:p>
            <a:pPr lvl="1"/>
            <a:endParaRPr lang="cs-CZ" sz="2000" dirty="0" smtClean="0"/>
          </a:p>
          <a:p>
            <a:pPr marL="457200" lvl="1" indent="0">
              <a:buNone/>
            </a:pPr>
            <a:r>
              <a:rPr lang="cs-CZ" sz="1800" dirty="0" smtClean="0"/>
              <a:t>Zdroj: http://ec.europa.eu/europe2020/making-it-happen/country-specific-recommendations/index_en.htm </a:t>
            </a:r>
            <a:endParaRPr lang="cs-CZ" sz="1800" dirty="0"/>
          </a:p>
          <a:p>
            <a:endParaRPr lang="cs-CZ" altLang="cs-CZ" dirty="0"/>
          </a:p>
        </p:txBody>
      </p:sp>
      <p:pic>
        <p:nvPicPr>
          <p:cNvPr id="6" name="Picture 2" descr="pru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0064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016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3764-F9D1-4F46-BE17-F3271713AAA1}" type="slidenum">
              <a:rPr lang="en-US" altLang="cs-CZ"/>
              <a:pPr/>
              <a:t>73</a:t>
            </a:fld>
            <a:endParaRPr lang="en-US" altLang="cs-CZ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37531" y="260648"/>
            <a:ext cx="8182941" cy="875283"/>
          </a:xfrm>
        </p:spPr>
        <p:txBody>
          <a:bodyPr>
            <a:noAutofit/>
          </a:bodyPr>
          <a:lstStyle/>
          <a:p>
            <a:r>
              <a:rPr lang="cs-CZ" altLang="cs-CZ" sz="2800" u="sng" dirty="0" smtClean="0"/>
              <a:t>Proč MPSV připravilo materiál k pravidelnému hodnocení důchodového věku</a:t>
            </a:r>
            <a:endParaRPr lang="cs-CZ" altLang="cs-CZ" sz="2800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745133"/>
            <a:ext cx="7776864" cy="4636195"/>
          </a:xfrm>
        </p:spPr>
        <p:txBody>
          <a:bodyPr>
            <a:normAutofit/>
          </a:bodyPr>
          <a:lstStyle/>
          <a:p>
            <a:r>
              <a:rPr lang="cs-CZ" altLang="cs-CZ" sz="2000" dirty="0" smtClean="0"/>
              <a:t>Demografické trendy jasně ukazují očekávaný růst naděje dožití poměrně rychlým tempem.</a:t>
            </a:r>
          </a:p>
          <a:p>
            <a:r>
              <a:rPr lang="cs-CZ" altLang="cs-CZ" sz="2000" dirty="0"/>
              <a:t>Růst důchodového věku je v souladu s vývojem a trendy v zahraničních důchodových systémech.</a:t>
            </a:r>
          </a:p>
          <a:p>
            <a:r>
              <a:rPr lang="cs-CZ" altLang="cs-CZ" sz="2000" dirty="0"/>
              <a:t>Dosavadní tempo zvyšování důchodového věku je plně v souladu s demografickým vývojem.</a:t>
            </a:r>
          </a:p>
          <a:p>
            <a:endParaRPr lang="cs-CZ" altLang="cs-CZ" sz="2000" dirty="0" smtClean="0"/>
          </a:p>
          <a:p>
            <a:pPr marL="0" indent="0">
              <a:buNone/>
            </a:pPr>
            <a:r>
              <a:rPr lang="cs-CZ" altLang="cs-CZ" sz="2000" dirty="0" smtClean="0"/>
              <a:t>Nicméně:</a:t>
            </a:r>
            <a:endParaRPr lang="cs-CZ" altLang="cs-CZ" sz="2000" dirty="0"/>
          </a:p>
          <a:p>
            <a:r>
              <a:rPr lang="cs-CZ" altLang="cs-CZ" sz="2000" dirty="0"/>
              <a:t>Demografické trendy </a:t>
            </a:r>
            <a:r>
              <a:rPr lang="cs-CZ" altLang="cs-CZ" sz="2000" dirty="0" smtClean="0"/>
              <a:t>nelze předpovědět </a:t>
            </a:r>
            <a:r>
              <a:rPr lang="cs-CZ" altLang="cs-CZ" sz="2000" dirty="0"/>
              <a:t>s „absolutní“ </a:t>
            </a:r>
            <a:r>
              <a:rPr lang="cs-CZ" altLang="cs-CZ" sz="2000" dirty="0" smtClean="0"/>
              <a:t>přesností, v delším horizontu se vývoj od prognóz odchýlí.</a:t>
            </a:r>
            <a:endParaRPr lang="cs-CZ" altLang="cs-CZ" sz="2000" dirty="0"/>
          </a:p>
          <a:p>
            <a:r>
              <a:rPr lang="cs-CZ" altLang="cs-CZ" sz="2000" dirty="0" smtClean="0"/>
              <a:t>EK pro posílení udržitelnost důchodového systému</a:t>
            </a:r>
            <a:r>
              <a:rPr lang="cs-CZ" altLang="cs-CZ" sz="2000" dirty="0"/>
              <a:t> </a:t>
            </a:r>
            <a:r>
              <a:rPr lang="cs-CZ" altLang="cs-CZ" sz="2000" dirty="0" smtClean="0"/>
              <a:t>doporučuje zrychlení nárůstu DV</a:t>
            </a:r>
          </a:p>
          <a:p>
            <a:r>
              <a:rPr lang="cs-CZ" altLang="cs-CZ" sz="2000" dirty="0" smtClean="0"/>
              <a:t>V ČR zaznívá silná kritika neexistence stropu důchodového věku</a:t>
            </a:r>
          </a:p>
        </p:txBody>
      </p:sp>
      <p:pic>
        <p:nvPicPr>
          <p:cNvPr id="6" name="Picture 2" descr="pru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75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15888"/>
            <a:ext cx="8569325" cy="72072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200" u="sng" dirty="0" smtClean="0"/>
              <a:t>Růst důchodového věku u mužů</a:t>
            </a:r>
          </a:p>
        </p:txBody>
      </p:sp>
      <p:pic>
        <p:nvPicPr>
          <p:cNvPr id="4" name="Picture 4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103500" y="3440949"/>
            <a:ext cx="2039470" cy="1200329"/>
          </a:xfrm>
          <a:prstGeom prst="rect">
            <a:avLst/>
          </a:prstGeom>
          <a:solidFill>
            <a:srgbClr val="0DCAE3"/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Každý rok zvýšení o plus dva měsíce</a:t>
            </a:r>
            <a:endParaRPr lang="cs-CZ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97166"/>
            <a:ext cx="6048672" cy="580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628800"/>
            <a:ext cx="1054727" cy="132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8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3764-F9D1-4F46-BE17-F3271713AAA1}" type="slidenum">
              <a:rPr lang="en-US" altLang="cs-CZ"/>
              <a:pPr/>
              <a:t>75</a:t>
            </a:fld>
            <a:endParaRPr lang="en-US" altLang="cs-CZ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056" y="332656"/>
            <a:ext cx="8496944" cy="936104"/>
          </a:xfrm>
        </p:spPr>
        <p:txBody>
          <a:bodyPr>
            <a:noAutofit/>
          </a:bodyPr>
          <a:lstStyle/>
          <a:p>
            <a:r>
              <a:rPr lang="cs-CZ" altLang="cs-CZ" sz="2800" dirty="0"/>
              <a:t>„</a:t>
            </a:r>
            <a:r>
              <a:rPr lang="cs-CZ" altLang="cs-CZ" sz="2800" i="1" u="dotted" dirty="0"/>
              <a:t>Analýza zavedení možné standardizované procedury revize statutárního důchodového věku</a:t>
            </a:r>
            <a:r>
              <a:rPr lang="cs-CZ" altLang="cs-CZ" sz="2800" dirty="0"/>
              <a:t>“ 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484784"/>
            <a:ext cx="7632848" cy="5256585"/>
          </a:xfrm>
        </p:spPr>
        <p:txBody>
          <a:bodyPr>
            <a:normAutofit/>
          </a:bodyPr>
          <a:lstStyle/>
          <a:p>
            <a:r>
              <a:rPr lang="cs-CZ" altLang="cs-CZ" sz="2200" dirty="0" smtClean="0"/>
              <a:t>Pracovní materiál </a:t>
            </a:r>
            <a:r>
              <a:rPr lang="cs-CZ" altLang="cs-CZ" sz="2200" dirty="0"/>
              <a:t>vznikl přibližně před rokem, ve spolupráci s MF byl do konce roku 2013 dopracován</a:t>
            </a:r>
          </a:p>
          <a:p>
            <a:pPr marL="0" indent="0">
              <a:buNone/>
            </a:pPr>
            <a:endParaRPr lang="cs-CZ" altLang="cs-CZ" sz="2200" dirty="0" smtClean="0"/>
          </a:p>
          <a:p>
            <a:pPr marL="0" indent="0">
              <a:buNone/>
            </a:pPr>
            <a:r>
              <a:rPr lang="cs-CZ" altLang="cs-CZ" sz="2200" dirty="0" smtClean="0"/>
              <a:t>Cíle:</a:t>
            </a:r>
          </a:p>
          <a:p>
            <a:r>
              <a:rPr lang="cs-CZ" altLang="cs-CZ" sz="2200" dirty="0" smtClean="0"/>
              <a:t>Zavést pravidelnou revizi </a:t>
            </a:r>
            <a:r>
              <a:rPr lang="cs-CZ" altLang="cs-CZ" sz="2200" dirty="0"/>
              <a:t>zvoleného tempa </a:t>
            </a:r>
            <a:r>
              <a:rPr lang="cs-CZ" altLang="cs-CZ" sz="2200" dirty="0" smtClean="0"/>
              <a:t>úprav důchodového </a:t>
            </a:r>
            <a:r>
              <a:rPr lang="cs-CZ" altLang="cs-CZ" sz="2200" dirty="0"/>
              <a:t>věku.</a:t>
            </a:r>
          </a:p>
          <a:p>
            <a:r>
              <a:rPr lang="cs-CZ" altLang="cs-CZ" sz="2200" dirty="0" smtClean="0"/>
              <a:t>Vazbu </a:t>
            </a:r>
            <a:r>
              <a:rPr lang="cs-CZ" altLang="cs-CZ" sz="2200" dirty="0"/>
              <a:t>mezi důchodovým věkem a změnami v naději dožití </a:t>
            </a:r>
            <a:r>
              <a:rPr lang="cs-CZ" altLang="cs-CZ" sz="2200" dirty="0" smtClean="0"/>
              <a:t>vytvořit s určitou tolerancí - </a:t>
            </a:r>
            <a:r>
              <a:rPr lang="cs-CZ" altLang="cs-CZ" sz="2200" dirty="0"/>
              <a:t>příliš těsná/rigidní a </a:t>
            </a:r>
            <a:r>
              <a:rPr lang="cs-CZ" altLang="cs-CZ" sz="2200" dirty="0" smtClean="0"/>
              <a:t>svazující vazba by mohla způsobit nekonzistentní fluktuace a působit </a:t>
            </a:r>
            <a:r>
              <a:rPr lang="cs-CZ" altLang="cs-CZ" sz="2200" dirty="0"/>
              <a:t>kontraproduktivně.</a:t>
            </a:r>
          </a:p>
          <a:p>
            <a:pPr marL="0" indent="0">
              <a:buNone/>
            </a:pPr>
            <a:endParaRPr lang="cs-CZ" altLang="cs-CZ" sz="2200" dirty="0" smtClean="0"/>
          </a:p>
          <a:p>
            <a:pPr marL="0" indent="0">
              <a:buNone/>
            </a:pPr>
            <a:endParaRPr lang="cs-CZ" altLang="cs-CZ" sz="2200" dirty="0"/>
          </a:p>
          <a:p>
            <a:endParaRPr lang="cs-CZ" altLang="cs-CZ" sz="2600" dirty="0"/>
          </a:p>
        </p:txBody>
      </p:sp>
      <p:pic>
        <p:nvPicPr>
          <p:cNvPr id="6" name="Picture 2" descr="pru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279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3764-F9D1-4F46-BE17-F3271713AAA1}" type="slidenum">
              <a:rPr lang="en-US" altLang="cs-CZ"/>
              <a:pPr/>
              <a:t>76</a:t>
            </a:fld>
            <a:endParaRPr lang="en-US" altLang="cs-CZ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5430" y="116632"/>
            <a:ext cx="8496944" cy="875283"/>
          </a:xfrm>
        </p:spPr>
        <p:txBody>
          <a:bodyPr>
            <a:normAutofit/>
          </a:bodyPr>
          <a:lstStyle/>
          <a:p>
            <a:r>
              <a:rPr lang="cs-CZ" altLang="cs-CZ" sz="3200" u="sng" dirty="0" smtClean="0"/>
              <a:t>Materiál – fáze procesu</a:t>
            </a:r>
            <a:endParaRPr lang="cs-CZ" altLang="cs-CZ" sz="3200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528" y="1412776"/>
            <a:ext cx="7617920" cy="5184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000" dirty="0"/>
              <a:t>Nutno vytvořit procesní, institucionální a věcná pravidla pro kontrolu mechanismu </a:t>
            </a:r>
            <a:r>
              <a:rPr lang="cs-CZ" altLang="cs-CZ" sz="2000" dirty="0" smtClean="0"/>
              <a:t>zvyšování</a:t>
            </a:r>
            <a:endParaRPr lang="cs-CZ" sz="2000" dirty="0" smtClean="0"/>
          </a:p>
          <a:p>
            <a:pPr marL="0" lvl="0" indent="0">
              <a:buNone/>
            </a:pPr>
            <a:r>
              <a:rPr lang="cs-CZ" sz="2000" dirty="0" smtClean="0"/>
              <a:t>Proces pravidelného hodnocení a případné úpravy důchodového věku má následující fáze:</a:t>
            </a:r>
          </a:p>
          <a:p>
            <a:pPr marL="0" lvl="0" indent="0">
              <a:buNone/>
            </a:pPr>
            <a:endParaRPr lang="cs-CZ" sz="2000" dirty="0" smtClean="0"/>
          </a:p>
          <a:p>
            <a:pPr lvl="0"/>
            <a:r>
              <a:rPr lang="cs-CZ" sz="2000" dirty="0" smtClean="0"/>
              <a:t>Vytvoření </a:t>
            </a:r>
            <a:r>
              <a:rPr lang="cs-CZ" sz="2000" dirty="0"/>
              <a:t>Zprávy o očekávaném demografickém vývoji v ČR. </a:t>
            </a:r>
            <a:r>
              <a:rPr lang="cs-CZ" sz="2000" dirty="0" smtClean="0"/>
              <a:t>Nejdůležitějším výstupem je hodnocení vývoje indikátoru, </a:t>
            </a:r>
            <a:r>
              <a:rPr lang="cs-CZ" sz="2000" dirty="0"/>
              <a:t>podle jehož vývoje se </a:t>
            </a:r>
            <a:r>
              <a:rPr lang="cs-CZ" sz="2000" dirty="0" smtClean="0"/>
              <a:t>odvíjí </a:t>
            </a:r>
            <a:r>
              <a:rPr lang="cs-CZ" sz="2000" dirty="0"/>
              <a:t>další postup.</a:t>
            </a:r>
          </a:p>
          <a:p>
            <a:pPr lvl="0"/>
            <a:r>
              <a:rPr lang="cs-CZ" sz="2000" dirty="0"/>
              <a:t>Projednání </a:t>
            </a:r>
            <a:r>
              <a:rPr lang="cs-CZ" sz="2000" dirty="0" smtClean="0"/>
              <a:t>Zprávy ve vládě, v RHSD, pří. s dalšími partnery. </a:t>
            </a:r>
            <a:endParaRPr lang="cs-CZ" sz="2000" dirty="0"/>
          </a:p>
          <a:p>
            <a:pPr lvl="0"/>
            <a:r>
              <a:rPr lang="cs-CZ" sz="2000" dirty="0"/>
              <a:t>Předložení Zprávy </a:t>
            </a:r>
            <a:r>
              <a:rPr lang="cs-CZ" sz="2000" dirty="0" smtClean="0"/>
              <a:t>a souvisejících návrhu zákonných úprav Poslanecké </a:t>
            </a:r>
            <a:r>
              <a:rPr lang="cs-CZ" sz="2000" dirty="0"/>
              <a:t>sněmovně Parlamentu </a:t>
            </a:r>
            <a:r>
              <a:rPr lang="cs-CZ" sz="2000" dirty="0" smtClean="0"/>
              <a:t>ČR.</a:t>
            </a:r>
            <a:endParaRPr lang="cs-CZ" sz="2000" dirty="0"/>
          </a:p>
          <a:p>
            <a:pPr lvl="0"/>
            <a:r>
              <a:rPr lang="cs-CZ" sz="2000" dirty="0"/>
              <a:t>Změna tempa zvyšování důchodového věku novelou zákona o důchodovém pojištění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pic>
        <p:nvPicPr>
          <p:cNvPr id="6" name="Picture 2" descr="pru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28" y="116632"/>
            <a:ext cx="58343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622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3764-F9D1-4F46-BE17-F3271713AAA1}" type="slidenum">
              <a:rPr lang="en-US" altLang="cs-CZ"/>
              <a:pPr/>
              <a:t>77</a:t>
            </a:fld>
            <a:endParaRPr lang="en-US" altLang="cs-CZ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5430" y="116632"/>
            <a:ext cx="8496944" cy="875283"/>
          </a:xfrm>
        </p:spPr>
        <p:txBody>
          <a:bodyPr>
            <a:normAutofit/>
          </a:bodyPr>
          <a:lstStyle/>
          <a:p>
            <a:r>
              <a:rPr lang="cs-CZ" altLang="cs-CZ" sz="3200" u="sng" dirty="0" smtClean="0"/>
              <a:t>Materiál – oblasti k rozhodnutí</a:t>
            </a:r>
            <a:endParaRPr lang="cs-CZ" altLang="cs-CZ" sz="3200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528" y="1412776"/>
            <a:ext cx="7689928" cy="518487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dirty="0" smtClean="0"/>
              <a:t>Určení </a:t>
            </a:r>
            <a:r>
              <a:rPr lang="cs-CZ" dirty="0"/>
              <a:t>instituce, která Zprávu vytvoří a předloží, což může být:</a:t>
            </a:r>
            <a:endParaRPr lang="cs-CZ" sz="2800" dirty="0"/>
          </a:p>
          <a:p>
            <a:pPr lvl="1"/>
            <a:r>
              <a:rPr lang="cs-CZ" dirty="0"/>
              <a:t>nová </a:t>
            </a:r>
            <a:r>
              <a:rPr lang="cs-CZ" dirty="0" smtClean="0"/>
              <a:t>instituce (nová instituce, dočasná komise)</a:t>
            </a:r>
            <a:endParaRPr lang="cs-CZ" sz="2400" dirty="0"/>
          </a:p>
          <a:p>
            <a:pPr lvl="1"/>
            <a:r>
              <a:rPr lang="cs-CZ" dirty="0" smtClean="0"/>
              <a:t>existující instituce (ČSÚ, některá z VŠ, NERPV,…)</a:t>
            </a:r>
            <a:endParaRPr lang="cs-CZ" sz="2400" dirty="0"/>
          </a:p>
          <a:p>
            <a:pPr lvl="0"/>
            <a:r>
              <a:rPr lang="cs-CZ" dirty="0" smtClean="0"/>
              <a:t>Rozsah  demografické Zprávy:</a:t>
            </a:r>
            <a:endParaRPr lang="cs-CZ" sz="2800" dirty="0" smtClean="0"/>
          </a:p>
          <a:p>
            <a:pPr lvl="1"/>
            <a:r>
              <a:rPr lang="cs-CZ" dirty="0" smtClean="0"/>
              <a:t>minimální – pouze prognóza vývoje sledovaného indikátoru</a:t>
            </a:r>
            <a:endParaRPr lang="cs-CZ" sz="2400" dirty="0" smtClean="0"/>
          </a:p>
          <a:p>
            <a:pPr lvl="1"/>
            <a:r>
              <a:rPr lang="cs-CZ" dirty="0" smtClean="0"/>
              <a:t>úzký </a:t>
            </a:r>
            <a:r>
              <a:rPr lang="cs-CZ" dirty="0"/>
              <a:t>– prognóza vývoje indikátoru a analýza faktorů, které jej ovlivňují</a:t>
            </a:r>
            <a:endParaRPr lang="cs-CZ" sz="2400" dirty="0"/>
          </a:p>
          <a:p>
            <a:pPr lvl="1"/>
            <a:r>
              <a:rPr lang="cs-CZ" dirty="0"/>
              <a:t>s úplnou demografickou prognózu</a:t>
            </a:r>
            <a:endParaRPr lang="cs-CZ" sz="2400" dirty="0"/>
          </a:p>
          <a:p>
            <a:pPr lvl="0"/>
            <a:r>
              <a:rPr lang="cs-CZ" dirty="0"/>
              <a:t>Stanovení indikátoru, </a:t>
            </a:r>
            <a:r>
              <a:rPr lang="cs-CZ" dirty="0" smtClean="0"/>
              <a:t>jehož vývoj určuje další postup:</a:t>
            </a:r>
            <a:endParaRPr lang="cs-CZ" sz="2800" dirty="0"/>
          </a:p>
          <a:p>
            <a:pPr lvl="1"/>
            <a:r>
              <a:rPr lang="cs-CZ" dirty="0"/>
              <a:t>střední délka života při dosažení důchodového věku</a:t>
            </a:r>
            <a:endParaRPr lang="cs-CZ" sz="2400" dirty="0"/>
          </a:p>
          <a:p>
            <a:pPr lvl="1"/>
            <a:r>
              <a:rPr lang="cs-CZ" dirty="0"/>
              <a:t>index závislosti</a:t>
            </a:r>
            <a:endParaRPr lang="cs-CZ" sz="2400" dirty="0"/>
          </a:p>
          <a:p>
            <a:pPr lvl="0"/>
            <a:r>
              <a:rPr lang="cs-CZ" dirty="0"/>
              <a:t>Nastavení spouštěcího </a:t>
            </a:r>
            <a:r>
              <a:rPr lang="cs-CZ" dirty="0" smtClean="0"/>
              <a:t>mechanismu (odchylka </a:t>
            </a:r>
            <a:r>
              <a:rPr lang="cs-CZ" dirty="0"/>
              <a:t>od požadované hodnoty </a:t>
            </a:r>
            <a:r>
              <a:rPr lang="cs-CZ" dirty="0" smtClean="0"/>
              <a:t>indikátoru nebo vybočení z cílového pásma)</a:t>
            </a:r>
            <a:endParaRPr lang="cs-CZ" sz="2400" dirty="0"/>
          </a:p>
          <a:p>
            <a:pPr lvl="0"/>
            <a:r>
              <a:rPr lang="cs-CZ" dirty="0" smtClean="0"/>
              <a:t>Míra zákonné </a:t>
            </a:r>
            <a:r>
              <a:rPr lang="cs-CZ" dirty="0"/>
              <a:t>povinnosti vlády reagovat na obsah </a:t>
            </a:r>
            <a:r>
              <a:rPr lang="cs-CZ" dirty="0" smtClean="0"/>
              <a:t>Zprávy:</a:t>
            </a:r>
            <a:endParaRPr lang="cs-CZ" sz="2800" dirty="0"/>
          </a:p>
          <a:p>
            <a:pPr lvl="1"/>
            <a:r>
              <a:rPr lang="cs-CZ" dirty="0" smtClean="0"/>
              <a:t>Informační povinnost</a:t>
            </a:r>
            <a:endParaRPr lang="cs-CZ" sz="2400" dirty="0"/>
          </a:p>
          <a:p>
            <a:pPr lvl="1"/>
            <a:r>
              <a:rPr lang="cs-CZ" dirty="0" smtClean="0"/>
              <a:t>Předložení </a:t>
            </a:r>
            <a:r>
              <a:rPr lang="cs-CZ" dirty="0"/>
              <a:t>buď novely zákona, nebo odůvodnění nečinnosti</a:t>
            </a:r>
            <a:endParaRPr lang="cs-CZ" sz="2400" dirty="0"/>
          </a:p>
          <a:p>
            <a:pPr lvl="1"/>
            <a:r>
              <a:rPr lang="cs-CZ" dirty="0" smtClean="0"/>
              <a:t>Povinné předložení </a:t>
            </a:r>
            <a:r>
              <a:rPr lang="cs-CZ" dirty="0"/>
              <a:t>novely zákona</a:t>
            </a:r>
            <a:endParaRPr lang="cs-CZ" sz="2400" dirty="0"/>
          </a:p>
          <a:p>
            <a:pPr lvl="0"/>
            <a:r>
              <a:rPr lang="cs-CZ" dirty="0" smtClean="0"/>
              <a:t>Frekvence </a:t>
            </a:r>
            <a:r>
              <a:rPr lang="cs-CZ" dirty="0"/>
              <a:t>vytváření </a:t>
            </a:r>
            <a:r>
              <a:rPr lang="cs-CZ" dirty="0" smtClean="0"/>
              <a:t>Zprávy</a:t>
            </a:r>
            <a:endParaRPr lang="cs-CZ" sz="2400" dirty="0"/>
          </a:p>
        </p:txBody>
      </p:sp>
      <p:pic>
        <p:nvPicPr>
          <p:cNvPr id="6" name="Picture 2" descr="pru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28" y="116632"/>
            <a:ext cx="58343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506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3764-F9D1-4F46-BE17-F3271713AAA1}" type="slidenum">
              <a:rPr lang="en-US" altLang="cs-CZ"/>
              <a:pPr/>
              <a:t>78</a:t>
            </a:fld>
            <a:endParaRPr lang="en-US" altLang="cs-CZ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5430" y="116632"/>
            <a:ext cx="8496944" cy="875283"/>
          </a:xfrm>
        </p:spPr>
        <p:txBody>
          <a:bodyPr>
            <a:normAutofit/>
          </a:bodyPr>
          <a:lstStyle/>
          <a:p>
            <a:r>
              <a:rPr lang="cs-CZ" altLang="cs-CZ" sz="3200" u="sng" dirty="0" smtClean="0"/>
              <a:t>Materiál - předběžný návrh řešení</a:t>
            </a:r>
            <a:endParaRPr lang="cs-CZ" altLang="cs-CZ" sz="3200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776"/>
            <a:ext cx="7990656" cy="5184874"/>
          </a:xfrm>
        </p:spPr>
        <p:txBody>
          <a:bodyPr>
            <a:normAutofit/>
          </a:bodyPr>
          <a:lstStyle/>
          <a:p>
            <a:r>
              <a:rPr lang="cs-CZ" altLang="cs-CZ" sz="2000" dirty="0" smtClean="0"/>
              <a:t>Revize zvoleného tempa zvyšování důchodového věku bude prováděna v pravidelných </a:t>
            </a:r>
            <a:r>
              <a:rPr lang="cs-CZ" altLang="cs-CZ" sz="2000" dirty="0"/>
              <a:t>intervalech </a:t>
            </a:r>
            <a:r>
              <a:rPr lang="cs-CZ" altLang="cs-CZ" sz="2000" dirty="0" smtClean="0"/>
              <a:t>jednou </a:t>
            </a:r>
            <a:r>
              <a:rPr lang="cs-CZ" altLang="cs-CZ" sz="2000" dirty="0"/>
              <a:t>za pět </a:t>
            </a:r>
            <a:r>
              <a:rPr lang="cs-CZ" altLang="cs-CZ" sz="2000" dirty="0" smtClean="0"/>
              <a:t>let</a:t>
            </a:r>
          </a:p>
          <a:p>
            <a:r>
              <a:rPr lang="cs-CZ" altLang="cs-CZ" sz="2000" dirty="0" smtClean="0"/>
              <a:t>Fáze provedení revize jsou navrženy následovně:</a:t>
            </a:r>
          </a:p>
          <a:p>
            <a:pPr lvl="1"/>
            <a:r>
              <a:rPr lang="cs-CZ" altLang="cs-CZ" sz="2000" dirty="0" smtClean="0"/>
              <a:t>vypracování demografické zprávy (zastřešení ČSÚ), hlavní indikátor očekávaná průměrná délka výplaty starobního důchodu v horizontu cca 20 let</a:t>
            </a:r>
          </a:p>
          <a:p>
            <a:pPr lvl="1"/>
            <a:r>
              <a:rPr lang="cs-CZ" altLang="cs-CZ" sz="2000" dirty="0" smtClean="0"/>
              <a:t>Rozsah hodnocení indikátoru a faktorů ovlivňujících jeho vývoj, v případě vybočení rozšíření o plnou demografickou prognózu</a:t>
            </a:r>
          </a:p>
          <a:p>
            <a:pPr lvl="1"/>
            <a:r>
              <a:rPr lang="cs-CZ" altLang="cs-CZ" sz="2000" dirty="0" smtClean="0"/>
              <a:t>Předložení zprávy vládě a RHSD (popř. dalším subjektům)</a:t>
            </a:r>
          </a:p>
          <a:p>
            <a:pPr lvl="1"/>
            <a:r>
              <a:rPr lang="cs-CZ" altLang="cs-CZ" sz="2000" dirty="0" smtClean="0"/>
              <a:t>Spouštěcí mechanismus vybočení z cílového intervalu (např. 19 – 21 let) - povinná reakce vlády </a:t>
            </a:r>
          </a:p>
          <a:p>
            <a:pPr lvl="1"/>
            <a:r>
              <a:rPr lang="cs-CZ" altLang="cs-CZ" sz="2000" dirty="0" smtClean="0"/>
              <a:t>Závazná reakce vlády při vybočení z pásma - předložení návrhu novely zákona Parlamentu ČR</a:t>
            </a:r>
          </a:p>
          <a:p>
            <a:pPr lvl="1"/>
            <a:r>
              <a:rPr lang="cs-CZ" altLang="cs-CZ" sz="2000" dirty="0" smtClean="0"/>
              <a:t>Parlament ČR může a nemusí změnit nastavení důchodového věku</a:t>
            </a:r>
          </a:p>
        </p:txBody>
      </p:sp>
      <p:pic>
        <p:nvPicPr>
          <p:cNvPr id="6" name="Picture 2" descr="pru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28" y="116632"/>
            <a:ext cx="58343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97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3764-F9D1-4F46-BE17-F3271713AAA1}" type="slidenum">
              <a:rPr lang="en-US" altLang="cs-CZ"/>
              <a:pPr/>
              <a:t>79</a:t>
            </a:fld>
            <a:endParaRPr lang="en-US" altLang="cs-CZ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5430" y="116632"/>
            <a:ext cx="8496944" cy="875283"/>
          </a:xfrm>
        </p:spPr>
        <p:txBody>
          <a:bodyPr>
            <a:normAutofit/>
          </a:bodyPr>
          <a:lstStyle/>
          <a:p>
            <a:r>
              <a:rPr lang="cs-CZ" altLang="cs-CZ" sz="3200" u="sng" dirty="0" smtClean="0"/>
              <a:t>Zahraniční zkušenosti</a:t>
            </a:r>
            <a:endParaRPr lang="cs-CZ" altLang="cs-CZ" sz="3200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412775"/>
            <a:ext cx="7704856" cy="5184875"/>
          </a:xfrm>
        </p:spPr>
        <p:txBody>
          <a:bodyPr>
            <a:normAutofit/>
          </a:bodyPr>
          <a:lstStyle/>
          <a:p>
            <a:r>
              <a:rPr lang="cs-CZ" altLang="cs-CZ" sz="2000" dirty="0" smtClean="0"/>
              <a:t>Státy v evropském regionu prakticky bez výjimky reagují na demografický vývoj a přistupují (v rámci dalších komplexních úprav) k zvyšování důchodového věku.</a:t>
            </a:r>
          </a:p>
          <a:p>
            <a:r>
              <a:rPr lang="cs-CZ" altLang="cs-CZ" sz="2000" dirty="0" smtClean="0"/>
              <a:t>Většinou se jedná o obdobný mechanismus jako v případě ČR (zvyšování u osob narozených v určitém roce/období o stanovený počet let/měsíců.</a:t>
            </a:r>
          </a:p>
          <a:p>
            <a:r>
              <a:rPr lang="cs-CZ" altLang="cs-CZ" sz="2000" dirty="0" smtClean="0"/>
              <a:t>Mezi státy zavádějící (polo)automatickou vazbu mezi nadějí dožití a důchodovým věkem je možno považovat: Dánsko, Slovensko, Itálie, Řecko, Španělsko, Nizozemí (blíže viz např. zpráva VUPSV).</a:t>
            </a:r>
          </a:p>
          <a:p>
            <a:r>
              <a:rPr lang="cs-CZ" altLang="cs-CZ" sz="2000" dirty="0" smtClean="0"/>
              <a:t>Nicméně dlouhodobější praktické zkušenosti nejsou, jedná se o nový trend.</a:t>
            </a:r>
          </a:p>
          <a:p>
            <a:r>
              <a:rPr lang="cs-CZ" altLang="cs-CZ" sz="2000" dirty="0" smtClean="0"/>
              <a:t>V zahraničí se lze inspirovat, ale je vhodné aplikovat mechanismus se zohledněním odlišností v ČR.</a:t>
            </a:r>
          </a:p>
        </p:txBody>
      </p:sp>
      <p:pic>
        <p:nvPicPr>
          <p:cNvPr id="6" name="Picture 2" descr="pru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385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8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1035435" y="476672"/>
            <a:ext cx="7560840" cy="72008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cs-CZ" sz="3200" dirty="0">
              <a:effectLst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effectLst/>
              </a:rPr>
              <a:t>Saldo důchodového systému podle aktuální projekce MPSV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9672" y="1761728"/>
            <a:ext cx="6355723" cy="469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3764-F9D1-4F46-BE17-F3271713AAA1}" type="slidenum">
              <a:rPr lang="en-US" altLang="cs-CZ"/>
              <a:pPr/>
              <a:t>80</a:t>
            </a:fld>
            <a:endParaRPr lang="en-US" altLang="cs-CZ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1"/>
            <a:ext cx="7416824" cy="576064"/>
          </a:xfrm>
        </p:spPr>
        <p:txBody>
          <a:bodyPr>
            <a:noAutofit/>
          </a:bodyPr>
          <a:lstStyle/>
          <a:p>
            <a:r>
              <a:rPr lang="cs-CZ" altLang="cs-CZ" sz="3600" b="1" u="sng" dirty="0" smtClean="0"/>
              <a:t>Příklad ze zahraničí</a:t>
            </a:r>
            <a:endParaRPr lang="cs-CZ" altLang="cs-CZ" sz="3600" b="1" u="sng" dirty="0"/>
          </a:p>
        </p:txBody>
      </p:sp>
      <p:pic>
        <p:nvPicPr>
          <p:cNvPr id="6" name="Picture 2" descr="pru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57" y="836712"/>
            <a:ext cx="827520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X:\dokumenty\nesmysly\vlajky\Denmak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7529"/>
            <a:ext cx="985763" cy="6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1556"/>
            <a:ext cx="1152128" cy="76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1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04664"/>
            <a:ext cx="7772400" cy="685800"/>
          </a:xfrm>
        </p:spPr>
        <p:txBody>
          <a:bodyPr>
            <a:normAutofit/>
          </a:bodyPr>
          <a:lstStyle/>
          <a:p>
            <a:r>
              <a:rPr lang="cs-CZ" altLang="cs-CZ" sz="3600" b="1" dirty="0"/>
              <a:t>Závěry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3019" y="1340768"/>
            <a:ext cx="8532440" cy="54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000" dirty="0"/>
              <a:t>Mylné vidění státního a soukromého jako neslučitelné – opak je pravdou, mělo by jít o vzájemné doplňování a obohacování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000" dirty="0"/>
              <a:t>Reforma je trvalý, kontinuální, evoluční proces. Nesvědčí jí prudké, unáhlené změny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000" dirty="0"/>
              <a:t>Vše má své výhody a nevýhody, neexistuje ideální systém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000" dirty="0"/>
              <a:t>Mýtus, že fondové systémy nepodléhají demografickému vlivu + mýtus, že PAYG je imunní ekonom. vlivům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000" dirty="0"/>
              <a:t>Pozorně sledovat pozitiva a negativa reforem v zahraničí, avšak slepě nekopírovat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000" dirty="0"/>
              <a:t>Konečné rozhodnutí je vždy věc politická, nelze udělat „nejlepší expertní“ rozhodnutí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altLang="cs-CZ" sz="2000" dirty="0"/>
              <a:t>Reforma jako politická priorita by měla být předmětem </a:t>
            </a:r>
            <a:r>
              <a:rPr lang="cs-CZ" altLang="cs-CZ" sz="2000" dirty="0" smtClean="0"/>
              <a:t>seriózní </a:t>
            </a:r>
            <a:r>
              <a:rPr lang="cs-CZ" altLang="cs-CZ" sz="2000" dirty="0"/>
              <a:t>diskuse a z ní by měl vzejít širší konsensus</a:t>
            </a:r>
          </a:p>
        </p:txBody>
      </p:sp>
      <p:pic>
        <p:nvPicPr>
          <p:cNvPr id="4" name="Picture 2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95806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ru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cs-CZ" altLang="cs-CZ" sz="4000" b="1" dirty="0" smtClean="0">
                <a:solidFill>
                  <a:schemeClr val="accent2"/>
                </a:solidFill>
              </a:rPr>
              <a:t>Děkuji Vám za pozornost</a:t>
            </a:r>
            <a:br>
              <a:rPr lang="cs-CZ" altLang="cs-CZ" sz="4000" b="1" dirty="0" smtClean="0">
                <a:solidFill>
                  <a:schemeClr val="accent2"/>
                </a:solidFill>
              </a:rPr>
            </a:br>
            <a:r>
              <a:rPr lang="cs-CZ" altLang="cs-CZ" sz="4000" b="1" dirty="0" smtClean="0">
                <a:solidFill>
                  <a:schemeClr val="accent2"/>
                </a:solidFill>
              </a:rPr>
              <a:t>Těším se na otázky a diskusi</a:t>
            </a:r>
            <a:endParaRPr lang="en-US" altLang="cs-CZ" sz="4000" b="1" dirty="0">
              <a:solidFill>
                <a:schemeClr val="accent2"/>
              </a:solidFill>
            </a:endParaRPr>
          </a:p>
        </p:txBody>
      </p:sp>
      <p:graphicFrame>
        <p:nvGraphicFramePr>
          <p:cNvPr id="21509" name="Object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99809498"/>
              </p:ext>
            </p:extLst>
          </p:nvPr>
        </p:nvGraphicFramePr>
        <p:xfrm>
          <a:off x="2843808" y="2564904"/>
          <a:ext cx="3600127" cy="208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ClipArt" r:id="rId4" imgW="2286000" imgH="1242720" progId="MS_ClipArt_Gallery.2">
                  <p:embed/>
                </p:oleObj>
              </mc:Choice>
              <mc:Fallback>
                <p:oleObj name="ClipArt" r:id="rId4" imgW="2286000" imgH="124272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2564904"/>
                        <a:ext cx="3600127" cy="208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4642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Průměrná doba strávená ve starobním důchodu, v letech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7584" y="1600200"/>
            <a:ext cx="777686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1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4077</Words>
  <Application>Microsoft Office PowerPoint</Application>
  <PresentationFormat>Předvádění na obrazovce (4:3)</PresentationFormat>
  <Paragraphs>476</Paragraphs>
  <Slides>82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9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82</vt:i4>
      </vt:variant>
    </vt:vector>
  </HeadingPairs>
  <TitlesOfParts>
    <vt:vector size="94" baseType="lpstr">
      <vt:lpstr>Motiv systému Office</vt:lpstr>
      <vt:lpstr>Default Design</vt:lpstr>
      <vt:lpstr>1_Motiv systému Office</vt:lpstr>
      <vt:lpstr>2_Motiv systému Office</vt:lpstr>
      <vt:lpstr>3_Motiv systému Office</vt:lpstr>
      <vt:lpstr>4_Motiv systému Office</vt:lpstr>
      <vt:lpstr>Výchozí návrh</vt:lpstr>
      <vt:lpstr>5_Motiv systému Office</vt:lpstr>
      <vt:lpstr>1_Výchozí návrh</vt:lpstr>
      <vt:lpstr>Graf</vt:lpstr>
      <vt:lpstr>Klip</vt:lpstr>
      <vt:lpstr>ClipArt</vt:lpstr>
      <vt:lpstr>Prezentace aplikace PowerPoint</vt:lpstr>
      <vt:lpstr>Prezentace aplikace PowerPoint</vt:lpstr>
      <vt:lpstr>Úvodní zamyšlení a základní informace</vt:lpstr>
      <vt:lpstr>Důchodová reforma</vt:lpstr>
      <vt:lpstr>Co charakterizuje Důchodový systém v ČR</vt:lpstr>
      <vt:lpstr>Co charakterizuje Důchodový systém v ČR</vt:lpstr>
      <vt:lpstr>Projekce výdajů důchodového systému (v % HDP)</vt:lpstr>
      <vt:lpstr>Saldo důchodového systému podle aktuální projekce MPSV</vt:lpstr>
      <vt:lpstr>Průměrná doba strávená ve starobním důchodu, v letech</vt:lpstr>
      <vt:lpstr>Výdaje důchodového systému (v % HDP)</vt:lpstr>
      <vt:lpstr>Relace průměrného starobního a mzdy podle projekce MPSV</vt:lpstr>
      <vt:lpstr>Míra ohrožení chudobou u populace starobních důchodců, v %</vt:lpstr>
      <vt:lpstr>Demografická situace a její vliv</vt:lpstr>
      <vt:lpstr>Demografie</vt:lpstr>
      <vt:lpstr>Vývoj demografické situace v ČR (1950 - 2050)</vt:lpstr>
      <vt:lpstr>Naděje dožití (ve věku 65 let) v ČR</vt:lpstr>
      <vt:lpstr>Naděje dožití u mužů 1950 – 2050         (1950-2000 skutečnost, 2000-2050 predikce)</vt:lpstr>
      <vt:lpstr>Vývoj plodnosti ve vybraných státech (1960-2000)</vt:lpstr>
      <vt:lpstr>Míra závislosti (65+/15-64)</vt:lpstr>
      <vt:lpstr>Očekávaný dopad demografie – MMF</vt:lpstr>
      <vt:lpstr>Shrnutí vývoje důchodového zabezpečení</vt:lpstr>
      <vt:lpstr>Historie důchodového zabezpečení (na území ČR)</vt:lpstr>
      <vt:lpstr>Hlavní body reformy důchodového systému v letech 1990 až 2013 (I)</vt:lpstr>
      <vt:lpstr>Hlavní body reformy důchodového systému v roce 1990 – 2013 (II)</vt:lpstr>
      <vt:lpstr>Hlavní body reformy důchodového systému v letech 1990-2013 (III)</vt:lpstr>
      <vt:lpstr>Hlavní body reformy důchodového systému v letech 1990-2013 (IV)</vt:lpstr>
      <vt:lpstr>Hlavní body reformy důchodového systému v letech 1990-2013 (V)</vt:lpstr>
      <vt:lpstr>Hlavní body reformy důchodového systému v letech 1990-2013 (VI)</vt:lpstr>
      <vt:lpstr>Hlavní body reformy důchodového systému v letech 1990-2013 (VII)</vt:lpstr>
      <vt:lpstr>Hlavní body reformy důchodového systému v letech 1990-2013 (VII)</vt:lpstr>
      <vt:lpstr>Diskuse o důchodové reformě - hlavní body</vt:lpstr>
      <vt:lpstr>DISKUSE O REFORMĚ</vt:lpstr>
      <vt:lpstr>DISKUSE O REFORMĚ</vt:lpstr>
      <vt:lpstr>DISKUSE O REFORMĚ</vt:lpstr>
      <vt:lpstr>Důchodový systém - hlavní parametry</vt:lpstr>
      <vt:lpstr>Rozhodné období pro výpočet důchodu</vt:lpstr>
      <vt:lpstr>Náhradový poměr pro různé výše příjmu</vt:lpstr>
      <vt:lpstr>Vývoj výše pojistné sazby</vt:lpstr>
      <vt:lpstr>Pravidla (minimální) valorizace</vt:lpstr>
      <vt:lpstr>Důchodový věk</vt:lpstr>
      <vt:lpstr>Důchodový věk – postupný růst a sjednocení</vt:lpstr>
      <vt:lpstr>Projekce průměrné doby strávené v důchodu (muži)</vt:lpstr>
      <vt:lpstr>Riziko chudoby (65+, 2011)</vt:lpstr>
      <vt:lpstr>Vývoj bilance důchodového systému (v mld. Kč)</vt:lpstr>
      <vt:lpstr>Mezinárodní kontext</vt:lpstr>
      <vt:lpstr>Demografické trendy v zahraničí (EU) Podíl osob 65+ na celkové populaci</vt:lpstr>
      <vt:lpstr>Pohled do zahraničí</vt:lpstr>
      <vt:lpstr>Pohled do zahraničí</vt:lpstr>
      <vt:lpstr>Pohled do zahraničí</vt:lpstr>
      <vt:lpstr>Kontext EU v oblasti důchodů</vt:lpstr>
      <vt:lpstr>Hlavní body/otázky „Green Paper“</vt:lpstr>
      <vt:lpstr>Hlavní body „White Paper“</vt:lpstr>
      <vt:lpstr>Postoj EU v oblasti sociálního (důchodového) zabezpečení</vt:lpstr>
      <vt:lpstr>Postoj EU v oblasti sociálního (důchodového) zabezpečení – příklad ČR</vt:lpstr>
      <vt:lpstr>Postoj EU v oblasti sociálního (důchodového) zabezpečení – příklad ČR</vt:lpstr>
      <vt:lpstr>Postoj EU v oblasti sociálního (důchodového) zabezpečení – příklad ČR</vt:lpstr>
      <vt:lpstr>Postoj EU v oblasti sociálního (důchodového) zabezpečení – příklad ČR</vt:lpstr>
      <vt:lpstr>Penzijní připojištění (respektive doplňkové důchodové spoření)</vt:lpstr>
      <vt:lpstr>Transformace penzijního připojištění na doplňkové penzijní spoření</vt:lpstr>
      <vt:lpstr>Penzijní společnosti a účastnické fondy</vt:lpstr>
      <vt:lpstr>Prostředky klienta v účastnických fondech</vt:lpstr>
      <vt:lpstr>Podpora vyšších příspěvků a doživotních penzí</vt:lpstr>
      <vt:lpstr>Druhy dávek</vt:lpstr>
      <vt:lpstr>Počet penzijních fondů</vt:lpstr>
      <vt:lpstr>Počet účastníků (v mil.)</vt:lpstr>
      <vt:lpstr>Výše státní podpory</vt:lpstr>
      <vt:lpstr>Prezentace aplikace PowerPoint</vt:lpstr>
      <vt:lpstr>Prezentace aplikace PowerPoint</vt:lpstr>
      <vt:lpstr>Prezentace aplikace PowerPoint</vt:lpstr>
      <vt:lpstr>Programové prohlášení vlády</vt:lpstr>
      <vt:lpstr>Programové prohlášení vlády</vt:lpstr>
      <vt:lpstr>D o p o r u č e n í    E U   2014 </vt:lpstr>
      <vt:lpstr>Proč MPSV připravilo materiál k pravidelnému hodnocení důchodového věku</vt:lpstr>
      <vt:lpstr>Růst důchodového věku u mužů</vt:lpstr>
      <vt:lpstr>„Analýza zavedení možné standardizované procedury revize statutárního důchodového věku“ </vt:lpstr>
      <vt:lpstr>Materiál – fáze procesu</vt:lpstr>
      <vt:lpstr>Materiál – oblasti k rozhodnutí</vt:lpstr>
      <vt:lpstr>Materiál - předběžný návrh řešení</vt:lpstr>
      <vt:lpstr>Zahraniční zkušenosti</vt:lpstr>
      <vt:lpstr>Příklad ze zahraničí</vt:lpstr>
      <vt:lpstr>Závěry</vt:lpstr>
      <vt:lpstr>Děkuji Vám za pozornost Těším se na otázky a diskusi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Štěpánek Martin (MPSV)</dc:creator>
  <cp:lastModifiedBy>Zdeňka Gregorová</cp:lastModifiedBy>
  <cp:revision>58</cp:revision>
  <dcterms:created xsi:type="dcterms:W3CDTF">2014-09-09T07:42:28Z</dcterms:created>
  <dcterms:modified xsi:type="dcterms:W3CDTF">2014-12-09T07:22:40Z</dcterms:modified>
</cp:coreProperties>
</file>